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4" r:id="rId3"/>
  </p:sldMasterIdLst>
  <p:notesMasterIdLst>
    <p:notesMasterId r:id="rId38"/>
  </p:notesMasterIdLst>
  <p:sldIdLst>
    <p:sldId id="419" r:id="rId4"/>
    <p:sldId id="503" r:id="rId5"/>
    <p:sldId id="537" r:id="rId6"/>
    <p:sldId id="594" r:id="rId7"/>
    <p:sldId id="595" r:id="rId8"/>
    <p:sldId id="596" r:id="rId9"/>
    <p:sldId id="539" r:id="rId10"/>
    <p:sldId id="590" r:id="rId11"/>
    <p:sldId id="597" r:id="rId12"/>
    <p:sldId id="598" r:id="rId13"/>
    <p:sldId id="495" r:id="rId14"/>
    <p:sldId id="591" r:id="rId15"/>
    <p:sldId id="592" r:id="rId16"/>
    <p:sldId id="606" r:id="rId17"/>
    <p:sldId id="593" r:id="rId18"/>
    <p:sldId id="553" r:id="rId19"/>
    <p:sldId id="499" r:id="rId20"/>
    <p:sldId id="620" r:id="rId21"/>
    <p:sldId id="622" r:id="rId22"/>
    <p:sldId id="623" r:id="rId23"/>
    <p:sldId id="624" r:id="rId24"/>
    <p:sldId id="640" r:id="rId25"/>
    <p:sldId id="627" r:id="rId26"/>
    <p:sldId id="626" r:id="rId27"/>
    <p:sldId id="629" r:id="rId28"/>
    <p:sldId id="630" r:id="rId29"/>
    <p:sldId id="631" r:id="rId30"/>
    <p:sldId id="632" r:id="rId31"/>
    <p:sldId id="633" r:id="rId32"/>
    <p:sldId id="634" r:id="rId33"/>
    <p:sldId id="635" r:id="rId34"/>
    <p:sldId id="636" r:id="rId35"/>
    <p:sldId id="637" r:id="rId36"/>
    <p:sldId id="638"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98" autoAdjust="0"/>
  </p:normalViewPr>
  <p:slideViewPr>
    <p:cSldViewPr>
      <p:cViewPr>
        <p:scale>
          <a:sx n="99" d="100"/>
          <a:sy n="99" d="100"/>
        </p:scale>
        <p:origin x="-864" y="3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D9B7E-3B8C-442D-9F9D-FA26C16588D1}" type="datetimeFigureOut">
              <a:rPr lang="fr-FR" smtClean="0"/>
              <a:pPr/>
              <a:t>26/09/15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A5A58-8E01-42FC-8B9B-CD4C2B31E25D}" type="slidenum">
              <a:rPr lang="fr-FR" smtClean="0"/>
              <a:pPr/>
              <a:t>‹#›</a:t>
            </a:fld>
            <a:endParaRPr lang="fr-FR"/>
          </a:p>
        </p:txBody>
      </p:sp>
    </p:spTree>
    <p:extLst>
      <p:ext uri="{BB962C8B-B14F-4D97-AF65-F5344CB8AC3E}">
        <p14:creationId xmlns:p14="http://schemas.microsoft.com/office/powerpoint/2010/main" val="393446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87D77045-401A-4D5E-BFE3-54C21A8A6634}"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308769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30D2BFD-D8E0-4FFE-8BF5-CDBCCEFD4CC8}" type="slidenum">
              <a:rPr lang="fr-FR" smtClean="0">
                <a:solidFill>
                  <a:prstClr val="black"/>
                </a:solidFill>
                <a:latin typeface="Arial" pitchFamily="34" charset="0"/>
                <a:cs typeface="Arial" pitchFamily="34" charset="0"/>
              </a:rPr>
              <a:pPr/>
              <a:t>21</a:t>
            </a:fld>
            <a:endParaRPr lang="fr-FR" smtClean="0">
              <a:solidFill>
                <a:prstClr val="black"/>
              </a:solidFill>
              <a:latin typeface="Arial" pitchFamily="34" charset="0"/>
              <a:cs typeface="Arial" pitchFamily="34" charset="0"/>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algn="just">
              <a:lnSpc>
                <a:spcPct val="70000"/>
              </a:lnSpc>
            </a:pPr>
            <a:r>
              <a:rPr lang="fr-FR" sz="800" b="1" dirty="0" smtClean="0">
                <a:latin typeface="+mj-lt"/>
                <a:cs typeface="Times New Roman" pitchFamily="18" charset="0"/>
              </a:rPr>
              <a:t>Des repères pour la mise en œuvre</a:t>
            </a:r>
          </a:p>
          <a:p>
            <a:pPr algn="just">
              <a:lnSpc>
                <a:spcPct val="70000"/>
              </a:lnSpc>
            </a:pPr>
            <a:r>
              <a:rPr lang="fr-FR" sz="800" b="1" dirty="0" smtClean="0">
                <a:latin typeface="+mj-lt"/>
                <a:cs typeface="Times New Roman" pitchFamily="18" charset="0"/>
              </a:rPr>
              <a:t>- S’inscrire dans un projet éducatif global sur la durée (cohérence au niveau de la transmission des savoirs, le développement des CPS, l’organisation du cadre de vie et des activités proposées), </a:t>
            </a:r>
          </a:p>
          <a:p>
            <a:pPr algn="just">
              <a:lnSpc>
                <a:spcPct val="70000"/>
              </a:lnSpc>
            </a:pPr>
            <a:r>
              <a:rPr lang="fr-FR" sz="800" dirty="0" smtClean="0">
                <a:latin typeface="+mj-lt"/>
                <a:cs typeface="Arial" pitchFamily="34" charset="0"/>
              </a:rPr>
              <a:t>- transmission de savoirs disciplinaires et transversaux (interdisciplinarité) </a:t>
            </a:r>
            <a:r>
              <a:rPr lang="fr-FR" sz="800" i="1" dirty="0" smtClean="0">
                <a:latin typeface="+mj-lt"/>
                <a:cs typeface="Arial" pitchFamily="34" charset="0"/>
              </a:rPr>
              <a:t>des savoirs particuliers pluridimensionnels fluctuants à dimension juridique, politique et idéologique = questions vives à transformer en objets d’éducation</a:t>
            </a:r>
          </a:p>
          <a:p>
            <a:pPr algn="just">
              <a:lnSpc>
                <a:spcPct val="70000"/>
              </a:lnSpc>
            </a:pPr>
            <a:r>
              <a:rPr lang="fr-FR" sz="800" dirty="0" smtClean="0">
                <a:latin typeface="+mj-lt"/>
                <a:cs typeface="Arial" pitchFamily="34" charset="0"/>
              </a:rPr>
              <a:t>- organisation du cadre de vie et des activités éducatives</a:t>
            </a:r>
          </a:p>
          <a:p>
            <a:pPr algn="just">
              <a:lnSpc>
                <a:spcPct val="70000"/>
              </a:lnSpc>
            </a:pPr>
            <a:r>
              <a:rPr lang="fr-FR" sz="800" dirty="0" smtClean="0">
                <a:latin typeface="+mj-lt"/>
                <a:cs typeface="Arial" pitchFamily="34" charset="0"/>
              </a:rPr>
              <a:t>- Développement des CPS (attitude positive, respect, responsabilité…)</a:t>
            </a:r>
          </a:p>
          <a:p>
            <a:pPr algn="just">
              <a:lnSpc>
                <a:spcPct val="70000"/>
              </a:lnSpc>
            </a:pPr>
            <a:r>
              <a:rPr lang="fr-FR" sz="800" dirty="0" smtClean="0">
                <a:latin typeface="+mj-lt"/>
                <a:cs typeface="Arial" pitchFamily="34" charset="0"/>
              </a:rPr>
              <a:t>Réfléchir à ce que l’on pourrait faire par rapport à un objectif général et le décliner sur l’ensemble de la scolarité au niveau d’une cohérence verticale et horizontale (curriculum et matrice </a:t>
            </a:r>
            <a:r>
              <a:rPr lang="fr-FR" sz="800" dirty="0" err="1" smtClean="0">
                <a:latin typeface="+mj-lt"/>
                <a:cs typeface="Arial" pitchFamily="34" charset="0"/>
              </a:rPr>
              <a:t>curriculaire</a:t>
            </a:r>
            <a:r>
              <a:rPr lang="fr-FR" sz="800" dirty="0" smtClean="0">
                <a:latin typeface="+mj-lt"/>
                <a:cs typeface="Arial" pitchFamily="34" charset="0"/>
              </a:rPr>
              <a:t>)</a:t>
            </a:r>
            <a:endParaRPr lang="fr-FR" sz="800" b="1" dirty="0" smtClean="0">
              <a:latin typeface="+mj-lt"/>
              <a:cs typeface="Times New Roman" pitchFamily="18" charset="0"/>
            </a:endParaRPr>
          </a:p>
          <a:p>
            <a:pPr algn="just">
              <a:lnSpc>
                <a:spcPct val="70000"/>
              </a:lnSpc>
            </a:pPr>
            <a:r>
              <a:rPr lang="fr-FR" sz="800" b="1" dirty="0" smtClean="0">
                <a:latin typeface="+mj-lt"/>
                <a:cs typeface="Times New Roman" pitchFamily="18" charset="0"/>
              </a:rPr>
              <a:t>- Se situer davantage dans un principe d’éducation et de construction de l’individu que par l’approche de problèmes et la prescription de comportements (réflexion éthique et responsabilité au niveau de l’établissement), </a:t>
            </a:r>
            <a:r>
              <a:rPr lang="fr-FR" sz="800" dirty="0" smtClean="0">
                <a:latin typeface="+mj-lt"/>
                <a:cs typeface="Arial" pitchFamily="34" charset="0"/>
              </a:rPr>
              <a:t>Prendre en compte la diversité culturelle, sociale des familles ou des enfants, ce qui traduit la volonté de ne pas porter de jugement, ni de proposer des modèles normatifs moralisateurs mais d’utiliser au contraire la richesse de la différence, aider l’individu  à  se construire une opinion raisonnée </a:t>
            </a:r>
            <a:endParaRPr lang="fr-FR" sz="800" b="1" dirty="0" smtClean="0">
              <a:latin typeface="+mj-lt"/>
              <a:cs typeface="Times New Roman" pitchFamily="18" charset="0"/>
            </a:endParaRPr>
          </a:p>
          <a:p>
            <a:pPr algn="just">
              <a:lnSpc>
                <a:spcPct val="70000"/>
              </a:lnSpc>
            </a:pPr>
            <a:r>
              <a:rPr lang="fr-FR" sz="800" b="1" dirty="0" smtClean="0">
                <a:latin typeface="+mj-lt"/>
                <a:cs typeface="Times New Roman" pitchFamily="18" charset="0"/>
              </a:rPr>
              <a:t>- Prendre en compte l’aspect pluridimensionnel de toute thématique, </a:t>
            </a:r>
            <a:r>
              <a:rPr lang="fr-FR" sz="800" dirty="0" smtClean="0">
                <a:latin typeface="+mj-lt"/>
                <a:cs typeface="Arial" pitchFamily="34" charset="0"/>
              </a:rPr>
              <a:t>Rapport de l’individuel au collectif : Pour la santé, on se sent plus impliqué et responsable au niveau individuel, il faut donc faire découvrir le collectif dans la santé</a:t>
            </a:r>
            <a:endParaRPr lang="fr-FR" sz="800" b="1" dirty="0" smtClean="0">
              <a:latin typeface="+mj-lt"/>
              <a:cs typeface="Times New Roman" pitchFamily="18" charset="0"/>
            </a:endParaRPr>
          </a:p>
          <a:p>
            <a:pPr algn="just">
              <a:lnSpc>
                <a:spcPct val="70000"/>
              </a:lnSpc>
            </a:pPr>
            <a:r>
              <a:rPr lang="fr-FR" sz="800" b="1" dirty="0" smtClean="0">
                <a:latin typeface="+mj-lt"/>
                <a:cs typeface="Times New Roman" pitchFamily="18" charset="0"/>
              </a:rPr>
              <a:t>- Prendre en compte le sujet acteur en adoptant une démarche ascendante, (</a:t>
            </a:r>
            <a:r>
              <a:rPr lang="fr-FR" sz="800" dirty="0" smtClean="0">
                <a:latin typeface="+mj-lt"/>
                <a:cs typeface="Times New Roman" pitchFamily="18" charset="0"/>
              </a:rPr>
              <a:t>démocratie participative)</a:t>
            </a:r>
            <a:endParaRPr lang="fr-FR" sz="800" b="1" dirty="0" smtClean="0">
              <a:latin typeface="+mj-lt"/>
              <a:cs typeface="Times New Roman" pitchFamily="18" charset="0"/>
            </a:endParaRPr>
          </a:p>
          <a:p>
            <a:pPr algn="just">
              <a:lnSpc>
                <a:spcPct val="70000"/>
              </a:lnSpc>
            </a:pPr>
            <a:r>
              <a:rPr lang="fr-FR" sz="800" b="1" dirty="0" smtClean="0">
                <a:latin typeface="+mj-lt"/>
                <a:cs typeface="Times New Roman" pitchFamily="18" charset="0"/>
              </a:rPr>
              <a:t>- Adopter des méthodes capables de rendre le jeune acteur (ou même auteur) de la démarche (débat argumenté, jeux de rôles, actions concrètes),</a:t>
            </a:r>
          </a:p>
          <a:p>
            <a:pPr algn="just">
              <a:lnSpc>
                <a:spcPct val="70000"/>
              </a:lnSpc>
            </a:pPr>
            <a:r>
              <a:rPr lang="fr-FR" sz="800" b="1" dirty="0" smtClean="0">
                <a:latin typeface="+mj-lt"/>
                <a:cs typeface="Times New Roman" pitchFamily="18" charset="0"/>
              </a:rPr>
              <a:t>- Mettre en place un partenariat: </a:t>
            </a:r>
            <a:r>
              <a:rPr lang="fr-FR" sz="800" dirty="0" smtClean="0">
                <a:latin typeface="+mj-lt"/>
                <a:cs typeface="Arial" pitchFamily="34" charset="0"/>
              </a:rPr>
              <a:t>Mobiliser tous les acteurs de la communauté éducative. Impliquer ou informer les parents en cas d’actions sur des thématiques plus sensibles</a:t>
            </a:r>
          </a:p>
          <a:p>
            <a:pPr>
              <a:lnSpc>
                <a:spcPct val="90000"/>
              </a:lnSpc>
            </a:pPr>
            <a:endParaRPr lang="fr-FR" sz="800" dirty="0" smtClean="0">
              <a:latin typeface="+mj-lt"/>
              <a:cs typeface="Arial" pitchFamily="34" charset="0"/>
            </a:endParaRPr>
          </a:p>
        </p:txBody>
      </p:sp>
    </p:spTree>
    <p:extLst>
      <p:ext uri="{BB962C8B-B14F-4D97-AF65-F5344CB8AC3E}">
        <p14:creationId xmlns:p14="http://schemas.microsoft.com/office/powerpoint/2010/main" val="161421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87D77045-401A-4D5E-BFE3-54C21A8A6634}"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308769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5A5A58-8E01-42FC-8B9B-CD4C2B31E25D}" type="slidenum">
              <a:rPr lang="fr-FR" smtClean="0"/>
              <a:pPr/>
              <a:t>33</a:t>
            </a:fld>
            <a:endParaRPr lang="fr-FR"/>
          </a:p>
        </p:txBody>
      </p:sp>
    </p:spTree>
    <p:extLst>
      <p:ext uri="{BB962C8B-B14F-4D97-AF65-F5344CB8AC3E}">
        <p14:creationId xmlns:p14="http://schemas.microsoft.com/office/powerpoint/2010/main" val="3753315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fld id="{B05AEFFB-65E0-694C-B633-6C2448F85E4E}" type="slidenum">
              <a:rPr lang="fr-FR" sz="1200" b="0">
                <a:latin typeface="Arial" charset="0"/>
              </a:rPr>
              <a:pPr eaLnBrk="1" hangingPunct="1"/>
              <a:t>34</a:t>
            </a:fld>
            <a:endParaRPr lang="fr-FR" sz="1200" b="0">
              <a:latin typeface="Arial" charset="0"/>
            </a:endParaRPr>
          </a:p>
        </p:txBody>
      </p:sp>
      <p:sp>
        <p:nvSpPr>
          <p:cNvPr id="96258" name="Rectangle 2"/>
          <p:cNvSpPr>
            <a:spLocks noRot="1" noChangeArrowheads="1" noTextEdit="1"/>
          </p:cNvSpPr>
          <p:nvPr>
            <p:ph type="sldImg"/>
          </p:nvPr>
        </p:nvSpPr>
        <p:spPr>
          <a:xfrm>
            <a:off x="1298575" y="800100"/>
            <a:ext cx="4262438" cy="3197225"/>
          </a:xfrm>
          <a:ln/>
        </p:spPr>
      </p:sp>
      <p:sp>
        <p:nvSpPr>
          <p:cNvPr id="96259" name="Rectangle 3"/>
          <p:cNvSpPr>
            <a:spLocks noGrp="1" noChangeArrowheads="1"/>
          </p:cNvSpPr>
          <p:nvPr>
            <p:ph type="body" idx="1"/>
          </p:nvPr>
        </p:nvSpPr>
        <p:spPr>
          <a:xfrm>
            <a:off x="915054" y="4349084"/>
            <a:ext cx="5027893" cy="35991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F8A3038-EDDC-43B2-8885-57302591D534}" type="slidenum">
              <a:rPr lang="fr-FR" smtClean="0">
                <a:solidFill>
                  <a:prstClr val="black"/>
                </a:solidFill>
              </a:rPr>
              <a:pPr/>
              <a:t>3</a:t>
            </a:fld>
            <a:endParaRPr lang="fr-FR" smtClean="0">
              <a:solidFill>
                <a:prstClr val="black"/>
              </a:solidFill>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val="156404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5A5A58-8E01-42FC-8B9B-CD4C2B31E25D}" type="slidenum">
              <a:rPr lang="fr-FR" smtClean="0"/>
              <a:pPr/>
              <a:t>5</a:t>
            </a:fld>
            <a:endParaRPr lang="fr-FR"/>
          </a:p>
        </p:txBody>
      </p:sp>
    </p:spTree>
    <p:extLst>
      <p:ext uri="{BB962C8B-B14F-4D97-AF65-F5344CB8AC3E}">
        <p14:creationId xmlns:p14="http://schemas.microsoft.com/office/powerpoint/2010/main" val="7436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70F2A05-B92F-4062-BCAA-F2D652AB043E}" type="slidenum">
              <a:rPr lang="fr-FR" smtClean="0">
                <a:solidFill>
                  <a:prstClr val="black"/>
                </a:solidFill>
              </a:rPr>
              <a:pPr/>
              <a:t>12</a:t>
            </a:fld>
            <a:endParaRPr lang="fr-FR" smtClean="0">
              <a:solidFill>
                <a:prstClr val="black"/>
              </a:solidFill>
            </a:endParaRPr>
          </a:p>
        </p:txBody>
      </p:sp>
      <p:sp>
        <p:nvSpPr>
          <p:cNvPr id="52227" name="Rectangle 2"/>
          <p:cNvSpPr>
            <a:spLocks noGrp="1" noRot="1" noChangeAspect="1" noChangeArrowheads="1" noTextEdit="1"/>
          </p:cNvSpPr>
          <p:nvPr>
            <p:ph type="sldImg"/>
          </p:nvPr>
        </p:nvSpPr>
        <p:spPr>
          <a:xfrm>
            <a:off x="1143000" y="685800"/>
            <a:ext cx="4573588" cy="3429000"/>
          </a:xfrm>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29230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9DF8A0D-45D7-43AA-997B-0B98A695DB22}" type="slidenum">
              <a:rPr lang="fr-FR" smtClean="0">
                <a:solidFill>
                  <a:prstClr val="black"/>
                </a:solidFill>
              </a:rPr>
              <a:pPr/>
              <a:t>13</a:t>
            </a:fld>
            <a:endParaRPr lang="fr-FR" smtClean="0">
              <a:solidFill>
                <a:prstClr val="black"/>
              </a:solidFill>
            </a:endParaRPr>
          </a:p>
        </p:txBody>
      </p:sp>
      <p:sp>
        <p:nvSpPr>
          <p:cNvPr id="76803" name="Rectangle 2"/>
          <p:cNvSpPr>
            <a:spLocks noGrp="1" noRot="1" noChangeAspect="1" noChangeArrowheads="1" noTextEdit="1"/>
          </p:cNvSpPr>
          <p:nvPr>
            <p:ph type="sldImg"/>
          </p:nvPr>
        </p:nvSpPr>
        <p:spPr>
          <a:xfrm>
            <a:off x="1143000" y="685800"/>
            <a:ext cx="4573588" cy="3429000"/>
          </a:xfrm>
          <a:ln/>
        </p:spPr>
      </p:sp>
      <p:sp>
        <p:nvSpPr>
          <p:cNvPr id="7680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88821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87D77045-401A-4D5E-BFE3-54C21A8A6634}"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1162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9DF8A0D-45D7-43AA-997B-0B98A695DB22}" type="slidenum">
              <a:rPr lang="fr-FR" smtClean="0">
                <a:solidFill>
                  <a:prstClr val="black"/>
                </a:solidFill>
              </a:rPr>
              <a:pPr/>
              <a:t>15</a:t>
            </a:fld>
            <a:endParaRPr lang="fr-FR" smtClean="0">
              <a:solidFill>
                <a:prstClr val="black"/>
              </a:solidFill>
            </a:endParaRPr>
          </a:p>
        </p:txBody>
      </p:sp>
      <p:sp>
        <p:nvSpPr>
          <p:cNvPr id="76803" name="Rectangle 2"/>
          <p:cNvSpPr>
            <a:spLocks noGrp="1" noRot="1" noChangeAspect="1" noChangeArrowheads="1" noTextEdit="1"/>
          </p:cNvSpPr>
          <p:nvPr>
            <p:ph type="sldImg"/>
          </p:nvPr>
        </p:nvSpPr>
        <p:spPr>
          <a:xfrm>
            <a:off x="1143000" y="685800"/>
            <a:ext cx="4573588" cy="3429000"/>
          </a:xfrm>
          <a:ln/>
        </p:spPr>
      </p:sp>
      <p:sp>
        <p:nvSpPr>
          <p:cNvPr id="76804" name="Rectangle 3"/>
          <p:cNvSpPr>
            <a:spLocks noGrp="1" noChangeArrowheads="1"/>
          </p:cNvSpPr>
          <p:nvPr>
            <p:ph type="body" idx="1"/>
          </p:nvPr>
        </p:nvSpPr>
        <p:spPr>
          <a:noFill/>
          <a:ln/>
        </p:spPr>
        <p:txBody>
          <a:bodyPr/>
          <a:lstStyle/>
          <a:p>
            <a:r>
              <a:rPr lang="fr-FR" sz="1200" kern="1200" dirty="0" smtClean="0">
                <a:solidFill>
                  <a:schemeClr val="tx1"/>
                </a:solidFill>
                <a:latin typeface="+mn-lt"/>
                <a:ea typeface="+mn-ea"/>
                <a:cs typeface="+mn-cs"/>
              </a:rPr>
              <a:t/>
            </a:r>
            <a:br>
              <a:rPr lang="fr-FR" sz="1200" kern="1200" dirty="0" smtClean="0">
                <a:solidFill>
                  <a:schemeClr val="tx1"/>
                </a:solidFill>
                <a:latin typeface="+mn-lt"/>
                <a:ea typeface="+mn-ea"/>
                <a:cs typeface="+mn-cs"/>
              </a:rPr>
            </a:br>
            <a:endParaRPr lang="fr-FR" dirty="0" smtClean="0"/>
          </a:p>
        </p:txBody>
      </p:sp>
    </p:spTree>
    <p:extLst>
      <p:ext uri="{BB962C8B-B14F-4D97-AF65-F5344CB8AC3E}">
        <p14:creationId xmlns:p14="http://schemas.microsoft.com/office/powerpoint/2010/main" val="429014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87D77045-401A-4D5E-BFE3-54C21A8A6634}"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419752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p:spPr>
        <p:txBody>
          <a:bodyPr/>
          <a:lstStyle/>
          <a:p>
            <a:endParaRPr lang="fr-FR" dirty="0" smtClean="0">
              <a:latin typeface="Arial" pitchFamily="34" charset="0"/>
            </a:endParaRPr>
          </a:p>
        </p:txBody>
      </p:sp>
      <p:sp>
        <p:nvSpPr>
          <p:cNvPr id="96260" name="Espace réservé du numéro de diapositive 3"/>
          <p:cNvSpPr>
            <a:spLocks noGrp="1"/>
          </p:cNvSpPr>
          <p:nvPr>
            <p:ph type="sldNum" sz="quarter" idx="5"/>
          </p:nvPr>
        </p:nvSpPr>
        <p:spPr>
          <a:noFill/>
        </p:spPr>
        <p:txBody>
          <a:bodyPr/>
          <a:lstStyle/>
          <a:p>
            <a:fld id="{B6F971D8-4DE8-4584-AED7-522C46396305}" type="slidenum">
              <a:rPr lang="fr-FR" smtClean="0">
                <a:solidFill>
                  <a:prstClr val="black"/>
                </a:solidFill>
                <a:ea typeface="MS PGothic" pitchFamily="34" charset="-128"/>
              </a:rPr>
              <a:pPr/>
              <a:t>19</a:t>
            </a:fld>
            <a:endParaRPr lang="fr-FR" smtClean="0">
              <a:solidFill>
                <a:prstClr val="black"/>
              </a:solidFill>
              <a:ea typeface="MS PGothic" pitchFamily="34" charset="-128"/>
            </a:endParaRPr>
          </a:p>
        </p:txBody>
      </p:sp>
    </p:spTree>
    <p:extLst>
      <p:ext uri="{BB962C8B-B14F-4D97-AF65-F5344CB8AC3E}">
        <p14:creationId xmlns:p14="http://schemas.microsoft.com/office/powerpoint/2010/main" val="138704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30/06/2006</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30/06/2006</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30/06/2006</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solidFill>
                <a:prstClr val="white"/>
              </a:solidFill>
            </a:endParaRPr>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fr-FR">
              <a:solidFill>
                <a:prstClr val="white"/>
              </a:solidFill>
            </a:endParaRPr>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fr-FR">
              <a:solidFill>
                <a:prstClr val="white"/>
              </a:solidFill>
            </a:endParaRPr>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solidFill>
                <a:prstClr val="white"/>
              </a:solidFill>
            </a:endParaRPr>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solidFill>
                <a:prstClr val="white"/>
              </a:solidFill>
            </a:endParaRPr>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solidFill>
                <a:prstClr val="white"/>
              </a:solidFill>
            </a:endParaRPr>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solidFill>
                <a:prstClr val="white"/>
              </a:solidFill>
            </a:endParaRPr>
          </a:p>
        </p:txBody>
      </p:sp>
      <p:sp>
        <p:nvSpPr>
          <p:cNvPr id="28" name="Date Placeholder 27"/>
          <p:cNvSpPr>
            <a:spLocks noGrp="1"/>
          </p:cNvSpPr>
          <p:nvPr>
            <p:ph type="dt" sz="half" idx="10"/>
          </p:nvPr>
        </p:nvSpPr>
        <p:spPr>
          <a:xfrm>
            <a:off x="6477000" y="6416675"/>
            <a:ext cx="2133600" cy="365125"/>
          </a:xfrm>
        </p:spPr>
        <p:txBody>
          <a:bodyPr/>
          <a:lstStyle>
            <a:extLst/>
          </a:lstStyle>
          <a:p>
            <a:r>
              <a:rPr lang="fr-FR" smtClean="0">
                <a:solidFill>
                  <a:srgbClr val="E9E5DC"/>
                </a:solidFill>
              </a:rPr>
              <a:t>30/06/2006</a:t>
            </a:r>
            <a:endParaRPr>
              <a:solidFill>
                <a:srgbClr val="E9E5DC"/>
              </a:solidFill>
            </a:endParaRPr>
          </a:p>
        </p:txBody>
      </p:sp>
      <p:sp>
        <p:nvSpPr>
          <p:cNvPr id="17" name="Footer Placeholder 16"/>
          <p:cNvSpPr>
            <a:spLocks noGrp="1"/>
          </p:cNvSpPr>
          <p:nvPr>
            <p:ph type="ftr" sz="quarter" idx="11"/>
          </p:nvPr>
        </p:nvSpPr>
        <p:spPr>
          <a:xfrm>
            <a:off x="914400" y="6416675"/>
            <a:ext cx="5562600" cy="365125"/>
          </a:xfrm>
        </p:spPr>
        <p:txBody>
          <a:bodyPr/>
          <a:lstStyle>
            <a:extLst/>
          </a:lstStyle>
          <a:p>
            <a:endParaRPr>
              <a:solidFill>
                <a:srgbClr val="E9E5DC"/>
              </a:solidFill>
            </a:endParaRPr>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a:solidFill>
                  <a:srgbClr val="E9E5DC"/>
                </a:solidFill>
              </a:rPr>
              <a:pPr/>
              <a:t>‹#›</a:t>
            </a:fld>
            <a:endParaRPr>
              <a:solidFill>
                <a:srgbClr val="E9E5DC"/>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8" name="Title 7"/>
          <p:cNvSpPr>
            <a:spLocks noGrp="1"/>
          </p:cNvSpPr>
          <p:nvPr>
            <p:ph type="ctrTitle"/>
          </p:nvPr>
        </p:nvSpPr>
        <p:spPr>
          <a:xfrm>
            <a:off x="533400" y="464504"/>
            <a:ext cx="8153400" cy="774192"/>
          </a:xfrm>
        </p:spPr>
        <p:txBody>
          <a:bodyPr/>
          <a:lstStyle>
            <a:lvl1pPr marR="9144" algn="r" eaLnBrk="1" latinLnBrk="0" hangingPunct="1">
              <a:defRPr kumimoji="0" lang="fr-FR" sz="3800"/>
            </a:lvl1pPr>
            <a:extLst/>
          </a:lstStyle>
          <a:p>
            <a:pPr eaLnBrk="1" latinLnBrk="0" hangingPunct="1"/>
            <a:r>
              <a:rPr lang="fr-FR" smtClean="0"/>
              <a:t>Cliquez pour modifier le style du titre</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0" hangingPunct="1">
              <a:spcBef>
                <a:spcPts val="0"/>
              </a:spcBef>
              <a:buNone/>
              <a:defRPr kumimoji="0" lang="fr-FR"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fr-FR" smtClean="0"/>
              <a:t>Cliquez pour modifier le style des sous-titres du masque</a:t>
            </a:r>
            <a:endParaRP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fr-FR" smtClean="0"/>
              <a:t>Cliquez pour modifier le style du titre</a:t>
            </a:r>
            <a:endParaRPr/>
          </a:p>
        </p:txBody>
      </p:sp>
      <p:sp>
        <p:nvSpPr>
          <p:cNvPr id="3" name="Content Placeholder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extLst/>
          </a:lstStyle>
          <a:p>
            <a:r>
              <a:rPr lang="fr-FR" smtClean="0">
                <a:solidFill>
                  <a:srgbClr val="E9E5DC"/>
                </a:solidFill>
              </a:rPr>
              <a:t>30/06/2006</a:t>
            </a:r>
            <a:endParaRPr>
              <a:solidFill>
                <a:srgbClr val="E9E5DC"/>
              </a:solidFill>
            </a:endParaRPr>
          </a:p>
        </p:txBody>
      </p:sp>
      <p:sp>
        <p:nvSpPr>
          <p:cNvPr id="5" name="Footer Placeholder 4"/>
          <p:cNvSpPr>
            <a:spLocks noGrp="1"/>
          </p:cNvSpPr>
          <p:nvPr>
            <p:ph type="ftr" sz="quarter" idx="11"/>
          </p:nvPr>
        </p:nvSpPr>
        <p:spPr/>
        <p:txBody>
          <a:bodyPr/>
          <a:lstStyle>
            <a:extLst/>
          </a:lstStyle>
          <a:p>
            <a:endParaRPr>
              <a:solidFill>
                <a:srgbClr val="E9E5DC"/>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a:solidFill>
                  <a:srgbClr val="E9E5DC"/>
                </a:solidFill>
              </a:rPr>
              <a:pPr/>
              <a:t>‹#›</a:t>
            </a:fld>
            <a:endParaRPr>
              <a:solidFill>
                <a:srgbClr val="E9E5D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0" lang="fr-FR" sz="4000" b="1" cap="all">
                <a:ln/>
                <a:solidFill>
                  <a:schemeClr val="tx1"/>
                </a:solidFill>
                <a:effectLst>
                  <a:reflection blurRad="12700" stA="50000" endPos="50000" dir="5400000" sy="-100000" rotWithShape="0"/>
                </a:effectLst>
              </a:defRPr>
            </a:lvl1pPr>
            <a:extLst/>
          </a:lstStyle>
          <a:p>
            <a:pPr eaLnBrk="1" latinLnBrk="0" hangingPunct="1"/>
            <a:r>
              <a:rPr lang="fr-FR" smtClean="0"/>
              <a:t>Cliquez pour modifier le style du titre</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0" hangingPunct="1">
              <a:buNone/>
              <a:defRPr kumimoji="0" lang="fr-FR" sz="2000">
                <a:solidFill>
                  <a:schemeClr val="tx2"/>
                </a:solidFill>
              </a:defRPr>
            </a:lvl1pPr>
            <a:lvl2pPr eaLnBrk="1" latinLnBrk="0" hangingPunct="1">
              <a:buNone/>
              <a:defRPr kumimoji="0" lang="fr-FR" sz="1800">
                <a:solidFill>
                  <a:schemeClr val="tx1">
                    <a:tint val="75000"/>
                  </a:schemeClr>
                </a:solidFill>
              </a:defRPr>
            </a:lvl2pPr>
            <a:lvl3pPr eaLnBrk="1" latinLnBrk="0" hangingPunct="1">
              <a:buNone/>
              <a:defRPr kumimoji="0" lang="fr-FR" sz="1600">
                <a:solidFill>
                  <a:schemeClr val="tx1">
                    <a:tint val="75000"/>
                  </a:schemeClr>
                </a:solidFill>
              </a:defRPr>
            </a:lvl3pPr>
            <a:lvl4pPr eaLnBrk="1" latinLnBrk="0" hangingPunct="1">
              <a:buNone/>
              <a:defRPr kumimoji="0" lang="fr-FR" sz="1400">
                <a:solidFill>
                  <a:schemeClr val="tx1">
                    <a:tint val="75000"/>
                  </a:schemeClr>
                </a:solidFill>
              </a:defRPr>
            </a:lvl4pPr>
            <a:lvl5pPr eaLnBrk="1" latinLnBrk="0" hangingPunct="1">
              <a:buNone/>
              <a:defRPr kumimoji="0" lang="fr-FR" sz="1400">
                <a:solidFill>
                  <a:schemeClr val="tx1">
                    <a:tint val="75000"/>
                  </a:schemeClr>
                </a:solidFill>
              </a:defRPr>
            </a:lvl5pPr>
            <a:extLst/>
          </a:lstStyle>
          <a:p>
            <a:pPr lvl="0" eaLnBrk="1" latinLnBrk="0" hangingPunct="1"/>
            <a:r>
              <a:rPr lang="fr-FR" smtClean="0"/>
              <a:t>Cliquez pour modifier les styles du texte du masque</a:t>
            </a:r>
          </a:p>
        </p:txBody>
      </p:sp>
      <p:sp>
        <p:nvSpPr>
          <p:cNvPr id="4" name="Date Placeholder 3"/>
          <p:cNvSpPr>
            <a:spLocks noGrp="1"/>
          </p:cNvSpPr>
          <p:nvPr>
            <p:ph type="dt" sz="half" idx="10"/>
          </p:nvPr>
        </p:nvSpPr>
        <p:spPr/>
        <p:txBody>
          <a:bodyPr/>
          <a:lstStyle>
            <a:extLst/>
          </a:lstStyle>
          <a:p>
            <a:r>
              <a:rPr lang="fr-FR" smtClean="0">
                <a:solidFill>
                  <a:srgbClr val="E9E5DC"/>
                </a:solidFill>
              </a:rPr>
              <a:t>30/06/2006</a:t>
            </a:r>
            <a:endParaRPr>
              <a:solidFill>
                <a:srgbClr val="E9E5DC"/>
              </a:solidFill>
            </a:endParaRPr>
          </a:p>
        </p:txBody>
      </p:sp>
      <p:sp>
        <p:nvSpPr>
          <p:cNvPr id="5" name="Footer Placeholder 4"/>
          <p:cNvSpPr>
            <a:spLocks noGrp="1"/>
          </p:cNvSpPr>
          <p:nvPr>
            <p:ph type="ftr" sz="quarter" idx="11"/>
          </p:nvPr>
        </p:nvSpPr>
        <p:spPr>
          <a:xfrm>
            <a:off x="914400" y="6416675"/>
            <a:ext cx="5562600" cy="365125"/>
          </a:xfrm>
        </p:spPr>
        <p:txBody>
          <a:bodyPr/>
          <a:lstStyle>
            <a:extLst/>
          </a:lstStyle>
          <a:p>
            <a:endParaRPr>
              <a:solidFill>
                <a:srgbClr val="E9E5DC"/>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a:solidFill>
                  <a:srgbClr val="E9E5DC"/>
                </a:solidFill>
              </a:rPr>
              <a:pPr/>
              <a:t>‹#›</a:t>
            </a:fld>
            <a:endParaRPr>
              <a:solidFill>
                <a:srgbClr val="E9E5D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0" hangingPunct="1"/>
            <a:r>
              <a:rPr lang="fr-FR" smtClean="0"/>
              <a:t>Cliquez pour modifier le style du titre</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0" hangingPunct="1">
              <a:buFontTx/>
              <a:buNone/>
              <a:defRPr kumimoji="0" lang="fr-FR" sz="20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extLst/>
          </a:lstStyle>
          <a:p>
            <a:pPr lvl="0" eaLnBrk="1" latinLnBrk="0" hangingPunct="1"/>
            <a:r>
              <a:rPr lang="fr-FR" smtClean="0"/>
              <a:t>Cliquez pour modifier les styles du texte du masque</a:t>
            </a:r>
          </a:p>
        </p:txBody>
      </p:sp>
      <p:sp>
        <p:nvSpPr>
          <p:cNvPr id="4" name="Content Placeholder 3"/>
          <p:cNvSpPr>
            <a:spLocks noGrp="1"/>
          </p:cNvSpPr>
          <p:nvPr>
            <p:ph sz="half" idx="2"/>
          </p:nvPr>
        </p:nvSpPr>
        <p:spPr>
          <a:xfrm>
            <a:off x="4655344"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Date Placeholder 4"/>
          <p:cNvSpPr>
            <a:spLocks noGrp="1"/>
          </p:cNvSpPr>
          <p:nvPr>
            <p:ph type="dt" sz="half" idx="10"/>
          </p:nvPr>
        </p:nvSpPr>
        <p:spPr/>
        <p:txBody>
          <a:bodyPr/>
          <a:lstStyle>
            <a:extLst/>
          </a:lstStyle>
          <a:p>
            <a:r>
              <a:rPr lang="fr-FR" smtClean="0">
                <a:solidFill>
                  <a:srgbClr val="696464"/>
                </a:solidFill>
              </a:rPr>
              <a:t>30/06/2006</a:t>
            </a:r>
            <a:endParaRPr>
              <a:solidFill>
                <a:srgbClr val="696464"/>
              </a:solidFill>
            </a:endParaRPr>
          </a:p>
        </p:txBody>
      </p:sp>
      <p:sp>
        <p:nvSpPr>
          <p:cNvPr id="6" name="Footer Placeholder 5"/>
          <p:cNvSpPr>
            <a:spLocks noGrp="1"/>
          </p:cNvSpPr>
          <p:nvPr>
            <p:ph type="ftr" sz="quarter" idx="11"/>
          </p:nvPr>
        </p:nvSpPr>
        <p:spPr/>
        <p:txBody>
          <a:bodyPr/>
          <a:lstStyle>
            <a:extLst/>
          </a:lstStyle>
          <a:p>
            <a:endParaRPr>
              <a:solidFill>
                <a:srgbClr val="696464"/>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696464"/>
                </a:solidFill>
              </a:rPr>
              <a:pPr/>
              <a:t>‹#›</a:t>
            </a:fld>
            <a:endParaRPr>
              <a:solidFill>
                <a:srgbClr val="696464"/>
              </a:solidFill>
            </a:endParaRPr>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eaLnBrk="1" latinLnBrk="0" hangingPunct="1">
              <a:defRPr kumimoji="0" lang="fr-FR" sz="4000"/>
            </a:lvl1pPr>
            <a:extLst/>
          </a:lstStyle>
          <a:p>
            <a:pPr eaLnBrk="1" latinLnBrk="0" hangingPunct="1"/>
            <a:r>
              <a:rPr lang="fr-FR" smtClean="0"/>
              <a:t>Cliquez pour modifier le style du titre</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0" hangingPunct="1">
              <a:buNone/>
              <a:defRPr kumimoji="0" lang="fr-FR" sz="2400" b="1">
                <a:solidFill>
                  <a:schemeClr val="accent2"/>
                </a:solidFill>
              </a:defRPr>
            </a:lvl1pPr>
            <a:lvl2pPr eaLnBrk="1" latinLnBrk="0" hangingPunct="1">
              <a:buNone/>
              <a:defRPr kumimoji="0" lang="fr-FR" sz="2000" b="1"/>
            </a:lvl2pPr>
            <a:lvl3pPr eaLnBrk="1" latinLnBrk="0" hangingPunct="1">
              <a:buNone/>
              <a:defRPr kumimoji="0" lang="fr-FR" sz="1800" b="1"/>
            </a:lvl3pPr>
            <a:lvl4pPr eaLnBrk="1" latinLnBrk="0" hangingPunct="1">
              <a:buNone/>
              <a:defRPr kumimoji="0" lang="fr-FR" sz="1600" b="1"/>
            </a:lvl4pPr>
            <a:lvl5pPr eaLnBrk="1" latinLnBrk="0" hangingPunct="1">
              <a:buNone/>
              <a:defRPr kumimoji="0" lang="fr-FR" sz="1600" b="1"/>
            </a:lvl5pPr>
            <a:extLst/>
          </a:lstStyle>
          <a:p>
            <a:pPr lvl="0" eaLnBrk="1" latinLnBrk="0" hangingPunct="1"/>
            <a:r>
              <a:rPr lang="fr-FR" smtClean="0"/>
              <a:t>Cliquez pour modifier les styles du texte du masque</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0" hangingPunct="1">
              <a:buNone/>
              <a:defRPr kumimoji="0" lang="fr-FR" sz="2400" b="1">
                <a:solidFill>
                  <a:schemeClr val="accent2"/>
                </a:solidFill>
              </a:defRPr>
            </a:lvl1pPr>
            <a:lvl2pPr eaLnBrk="1" latinLnBrk="0" hangingPunct="1">
              <a:buNone/>
              <a:defRPr kumimoji="0" lang="fr-FR" sz="2000" b="1"/>
            </a:lvl2pPr>
            <a:lvl3pPr eaLnBrk="1" latinLnBrk="0" hangingPunct="1">
              <a:buNone/>
              <a:defRPr kumimoji="0" lang="fr-FR" sz="1800" b="1"/>
            </a:lvl3pPr>
            <a:lvl4pPr eaLnBrk="1" latinLnBrk="0" hangingPunct="1">
              <a:buNone/>
              <a:defRPr kumimoji="0" lang="fr-FR" sz="1600" b="1"/>
            </a:lvl4pPr>
            <a:lvl5pPr eaLnBrk="1" latinLnBrk="0" hangingPunct="1">
              <a:buNone/>
              <a:defRPr kumimoji="0" lang="fr-FR" sz="1600" b="1"/>
            </a:lvl5pPr>
            <a:extLst/>
          </a:lstStyle>
          <a:p>
            <a:pPr lvl="0" eaLnBrk="1" latinLnBrk="0" hangingPunct="1"/>
            <a:r>
              <a:rPr lang="fr-FR" smtClean="0"/>
              <a:t>Cliquez pour modifier les styles du texte du masque</a:t>
            </a:r>
          </a:p>
        </p:txBody>
      </p:sp>
      <p:sp>
        <p:nvSpPr>
          <p:cNvPr id="5" name="Content Placeholder 4"/>
          <p:cNvSpPr>
            <a:spLocks noGrp="1"/>
          </p:cNvSpPr>
          <p:nvPr>
            <p:ph sz="quarter" idx="3"/>
          </p:nvPr>
        </p:nvSpPr>
        <p:spPr>
          <a:xfrm>
            <a:off x="457200" y="2459037"/>
            <a:ext cx="4040188" cy="3959352"/>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7" name="Date Placeholder 6"/>
          <p:cNvSpPr>
            <a:spLocks noGrp="1"/>
          </p:cNvSpPr>
          <p:nvPr>
            <p:ph type="dt" sz="half" idx="10"/>
          </p:nvPr>
        </p:nvSpPr>
        <p:spPr/>
        <p:txBody>
          <a:bodyPr/>
          <a:lstStyle>
            <a:extLst/>
          </a:lstStyle>
          <a:p>
            <a:r>
              <a:rPr lang="fr-FR" smtClean="0">
                <a:solidFill>
                  <a:srgbClr val="E9E5DC"/>
                </a:solidFill>
              </a:rPr>
              <a:t>30/06/2006</a:t>
            </a:r>
            <a:endParaRPr>
              <a:solidFill>
                <a:srgbClr val="E9E5DC"/>
              </a:solidFill>
            </a:endParaRPr>
          </a:p>
        </p:txBody>
      </p:sp>
      <p:sp>
        <p:nvSpPr>
          <p:cNvPr id="8" name="Footer Placeholder 7"/>
          <p:cNvSpPr>
            <a:spLocks noGrp="1"/>
          </p:cNvSpPr>
          <p:nvPr>
            <p:ph type="ftr" sz="quarter" idx="11"/>
          </p:nvPr>
        </p:nvSpPr>
        <p:spPr/>
        <p:txBody>
          <a:bodyPr/>
          <a:lstStyle>
            <a:extLst/>
          </a:lstStyle>
          <a:p>
            <a:endParaRPr>
              <a:solidFill>
                <a:srgbClr val="E9E5DC"/>
              </a:solidFill>
            </a:endParaRPr>
          </a:p>
        </p:txBody>
      </p:sp>
      <p:sp>
        <p:nvSpPr>
          <p:cNvPr id="9" name="Slide Number Placeholder 8"/>
          <p:cNvSpPr>
            <a:spLocks noGrp="1"/>
          </p:cNvSpPr>
          <p:nvPr>
            <p:ph type="sldNum" sz="quarter" idx="12"/>
          </p:nvPr>
        </p:nvSpPr>
        <p:spPr/>
        <p:txBody>
          <a:bodyPr/>
          <a:lstStyle>
            <a:extLst/>
          </a:lstStyle>
          <a:p>
            <a:fld id="{1AD93096-5B34-4342-9326-69289CEAE4C2}" type="slidenum">
              <a:rPr>
                <a:solidFill>
                  <a:srgbClr val="E9E5DC"/>
                </a:solidFill>
              </a:rPr>
              <a:pPr/>
              <a:t>‹#›</a:t>
            </a:fld>
            <a:endParaRPr>
              <a:solidFill>
                <a:srgbClr val="E9E5DC"/>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0" lang="fr-FR" sz="4000" cap="none" baseline="0"/>
            </a:lvl1pPr>
            <a:extLst/>
          </a:lstStyle>
          <a:p>
            <a:pPr eaLnBrk="1" latinLnBrk="0" hangingPunct="1"/>
            <a:r>
              <a:rPr lang="fr-FR" smtClean="0"/>
              <a:t>Cliquez pour modifier le style du titre</a:t>
            </a:r>
            <a:endParaRPr/>
          </a:p>
        </p:txBody>
      </p:sp>
      <p:sp>
        <p:nvSpPr>
          <p:cNvPr id="3" name="Date Placeholder 2"/>
          <p:cNvSpPr>
            <a:spLocks noGrp="1"/>
          </p:cNvSpPr>
          <p:nvPr>
            <p:ph type="dt" sz="half" idx="10"/>
          </p:nvPr>
        </p:nvSpPr>
        <p:spPr/>
        <p:txBody>
          <a:bodyPr/>
          <a:lstStyle>
            <a:extLst/>
          </a:lstStyle>
          <a:p>
            <a:r>
              <a:rPr lang="fr-FR" smtClean="0">
                <a:solidFill>
                  <a:srgbClr val="E9E5DC"/>
                </a:solidFill>
              </a:rPr>
              <a:t>30/06/2006</a:t>
            </a:r>
            <a:endParaRPr>
              <a:solidFill>
                <a:srgbClr val="E9E5DC"/>
              </a:solidFill>
            </a:endParaRPr>
          </a:p>
        </p:txBody>
      </p:sp>
      <p:sp>
        <p:nvSpPr>
          <p:cNvPr id="4" name="Footer Placeholder 3"/>
          <p:cNvSpPr>
            <a:spLocks noGrp="1"/>
          </p:cNvSpPr>
          <p:nvPr>
            <p:ph type="ftr" sz="quarter" idx="11"/>
          </p:nvPr>
        </p:nvSpPr>
        <p:spPr/>
        <p:txBody>
          <a:bodyPr/>
          <a:lstStyle>
            <a:extLst/>
          </a:lstStyle>
          <a:p>
            <a:endParaRPr>
              <a:solidFill>
                <a:srgbClr val="E9E5DC"/>
              </a:solidFill>
            </a:endParaRPr>
          </a:p>
        </p:txBody>
      </p:sp>
      <p:sp>
        <p:nvSpPr>
          <p:cNvPr id="5" name="Slide Number Placeholder 4"/>
          <p:cNvSpPr>
            <a:spLocks noGrp="1"/>
          </p:cNvSpPr>
          <p:nvPr>
            <p:ph type="sldNum" sz="quarter" idx="12"/>
          </p:nvPr>
        </p:nvSpPr>
        <p:spPr/>
        <p:txBody>
          <a:bodyPr/>
          <a:lstStyle>
            <a:extLst/>
          </a:lstStyle>
          <a:p>
            <a:fld id="{1AD93096-5B34-4342-9326-69289CEAE4C2}" type="slidenum">
              <a:rPr>
                <a:solidFill>
                  <a:srgbClr val="E9E5DC"/>
                </a:solidFill>
              </a:rPr>
              <a:pPr/>
              <a:t>‹#›</a:t>
            </a:fld>
            <a:endParaRPr>
              <a:solidFill>
                <a:srgbClr val="E9E5DC"/>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fr-FR" smtClean="0">
                <a:solidFill>
                  <a:srgbClr val="E9E5DC"/>
                </a:solidFill>
              </a:rPr>
              <a:t>30/06/2006</a:t>
            </a:r>
            <a:endParaRPr>
              <a:solidFill>
                <a:srgbClr val="E9E5DC"/>
              </a:solidFill>
            </a:endParaRPr>
          </a:p>
        </p:txBody>
      </p:sp>
      <p:sp>
        <p:nvSpPr>
          <p:cNvPr id="3" name="Footer Placeholder 2"/>
          <p:cNvSpPr>
            <a:spLocks noGrp="1"/>
          </p:cNvSpPr>
          <p:nvPr>
            <p:ph type="ftr" sz="quarter" idx="11"/>
          </p:nvPr>
        </p:nvSpPr>
        <p:spPr/>
        <p:txBody>
          <a:bodyPr/>
          <a:lstStyle>
            <a:extLst/>
          </a:lstStyle>
          <a:p>
            <a:endParaRPr>
              <a:solidFill>
                <a:srgbClr val="E9E5DC"/>
              </a:solidFill>
            </a:endParaRPr>
          </a:p>
        </p:txBody>
      </p:sp>
      <p:sp>
        <p:nvSpPr>
          <p:cNvPr id="4" name="Slide Number Placeholder 3"/>
          <p:cNvSpPr>
            <a:spLocks noGrp="1"/>
          </p:cNvSpPr>
          <p:nvPr>
            <p:ph type="sldNum" sz="quarter" idx="12"/>
          </p:nvPr>
        </p:nvSpPr>
        <p:spPr/>
        <p:txBody>
          <a:bodyPr/>
          <a:lstStyle>
            <a:extLst/>
          </a:lstStyle>
          <a:p>
            <a:fld id="{1AD93096-5B34-4342-9326-69289CEAE4C2}" type="slidenum">
              <a:rPr>
                <a:solidFill>
                  <a:srgbClr val="E9E5DC"/>
                </a:solidFill>
              </a:rPr>
              <a:pPr/>
              <a:t>‹#›</a:t>
            </a:fld>
            <a:endParaRPr>
              <a:solidFill>
                <a:srgbClr val="E9E5DC"/>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0" lang="fr-FR" sz="3600" b="0"/>
            </a:lvl1pPr>
            <a:extLst/>
          </a:lstStyle>
          <a:p>
            <a:pPr eaLnBrk="1" latinLnBrk="0" hangingPunct="1"/>
            <a:r>
              <a:rPr lang="fr-FR" smtClean="0"/>
              <a:t>Cliquez pour modifier le style du titre</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0" lang="fr-FR" sz="1800"/>
            </a:lvl1pPr>
            <a:lvl2pPr eaLnBrk="1" latinLnBrk="0" hangingPunct="1">
              <a:buNone/>
              <a:defRPr kumimoji="0" lang="fr-FR" sz="1200"/>
            </a:lvl2pPr>
            <a:lvl3pPr eaLnBrk="1" latinLnBrk="0" hangingPunct="1">
              <a:buNone/>
              <a:defRPr kumimoji="0" lang="fr-FR" sz="1000"/>
            </a:lvl3pPr>
            <a:lvl4pPr eaLnBrk="1" latinLnBrk="0" hangingPunct="1">
              <a:buNone/>
              <a:defRPr kumimoji="0" lang="fr-FR" sz="900"/>
            </a:lvl4pPr>
            <a:lvl5pPr eaLnBrk="1" latinLnBrk="0" hangingPunct="1">
              <a:buNone/>
              <a:defRPr kumimoji="0" lang="fr-FR" sz="900"/>
            </a:lvl5pPr>
            <a:extLst/>
          </a:lstStyle>
          <a:p>
            <a:pPr lvl="0" eaLnBrk="1" latinLnBrk="0" hangingPunct="1"/>
            <a:r>
              <a:rPr lang="fr-FR" smtClean="0"/>
              <a:t>Cliquez pour modifier les styles du texte du masque</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0" lang="fr-FR" sz="3200"/>
            </a:lvl1pPr>
            <a:lvl2pPr eaLnBrk="1" latinLnBrk="0" hangingPunct="1">
              <a:defRPr kumimoji="0" lang="fr-FR" sz="2800"/>
            </a:lvl2pPr>
            <a:lvl3pPr eaLnBrk="1" latinLnBrk="0" hangingPunct="1">
              <a:defRPr kumimoji="0" lang="fr-FR" sz="2400"/>
            </a:lvl3pPr>
            <a:lvl4pPr eaLnBrk="1" latinLnBrk="0" hangingPunct="1">
              <a:defRPr kumimoji="0" lang="fr-FR" sz="2000"/>
            </a:lvl4pPr>
            <a:lvl5pPr eaLnBrk="1" latinLnBrk="0" hangingPunct="1">
              <a:defRPr kumimoji="0" lang="fr-F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Date Placeholder 4"/>
          <p:cNvSpPr>
            <a:spLocks noGrp="1"/>
          </p:cNvSpPr>
          <p:nvPr>
            <p:ph type="dt" sz="half" idx="10"/>
          </p:nvPr>
        </p:nvSpPr>
        <p:spPr/>
        <p:txBody>
          <a:bodyPr/>
          <a:lstStyle>
            <a:extLst/>
          </a:lstStyle>
          <a:p>
            <a:r>
              <a:rPr lang="fr-FR" smtClean="0">
                <a:solidFill>
                  <a:srgbClr val="E9E5DC"/>
                </a:solidFill>
              </a:rPr>
              <a:t>30/06/2006</a:t>
            </a:r>
            <a:endParaRPr>
              <a:solidFill>
                <a:srgbClr val="E9E5DC"/>
              </a:solidFill>
            </a:endParaRPr>
          </a:p>
        </p:txBody>
      </p:sp>
      <p:sp>
        <p:nvSpPr>
          <p:cNvPr id="6" name="Footer Placeholder 5"/>
          <p:cNvSpPr>
            <a:spLocks noGrp="1"/>
          </p:cNvSpPr>
          <p:nvPr>
            <p:ph type="ftr" sz="quarter" idx="11"/>
          </p:nvPr>
        </p:nvSpPr>
        <p:spPr/>
        <p:txBody>
          <a:bodyPr/>
          <a:lstStyle>
            <a:extLst/>
          </a:lstStyle>
          <a:p>
            <a:endParaRPr>
              <a:solidFill>
                <a:srgbClr val="E9E5DC"/>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E9E5DC"/>
                </a:solidFill>
              </a:rPr>
              <a:pPr/>
              <a:t>‹#›</a:t>
            </a:fld>
            <a:endParaRPr>
              <a:solidFill>
                <a:srgbClr val="E9E5D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30/06/2006</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0" lang="fr-FR" sz="2100" b="0"/>
            </a:lvl1pPr>
            <a:extLst/>
          </a:lstStyle>
          <a:p>
            <a:pPr eaLnBrk="1" latinLnBrk="0" hangingPunct="1"/>
            <a:r>
              <a:rPr lang="fr-FR" smtClean="0"/>
              <a:t>Cliquez pour modifier le style du titre</a:t>
            </a:r>
            <a:endParaRPr/>
          </a:p>
        </p:txBody>
      </p:sp>
      <p:sp>
        <p:nvSpPr>
          <p:cNvPr id="3" name="Picture Placeholder 2"/>
          <p:cNvSpPr>
            <a:spLocks noGrp="1"/>
          </p:cNvSpPr>
          <p:nvPr>
            <p:ph type="pic" idx="1"/>
          </p:nvPr>
        </p:nvSpPr>
        <p:spPr>
          <a:xfrm>
            <a:off x="366712" y="1905000"/>
            <a:ext cx="8778240" cy="4960144"/>
          </a:xfrm>
        </p:spPr>
        <p:txBody>
          <a:bodyPr/>
          <a:lstStyle>
            <a:lvl1pPr eaLnBrk="1" latinLnBrk="0" hangingPunct="1">
              <a:buNone/>
              <a:defRPr kumimoji="0" lang="fr-FR" sz="3200"/>
            </a:lvl1pPr>
            <a:extLst/>
          </a:lstStyle>
          <a:p>
            <a:r>
              <a:rPr kumimoji="0" lang="fr-FR" smtClean="0"/>
              <a:t>Cliquez sur l'icône pour ajouter une image</a:t>
            </a:r>
            <a:endParaRPr kumimoji="0" lang="fr-FR"/>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0" lang="fr-FR" sz="1400">
                <a:solidFill>
                  <a:srgbClr val="FFFFFF"/>
                </a:solidFill>
              </a:defRPr>
            </a:lvl1pPr>
            <a:lvl2pPr eaLnBrk="1" latinLnBrk="0" hangingPunct="1">
              <a:defRPr kumimoji="0" lang="fr-FR" sz="1200"/>
            </a:lvl2pPr>
            <a:lvl3pPr eaLnBrk="1" latinLnBrk="0" hangingPunct="1">
              <a:defRPr kumimoji="0" lang="fr-FR" sz="1000"/>
            </a:lvl3pPr>
            <a:lvl4pPr eaLnBrk="1" latinLnBrk="0" hangingPunct="1">
              <a:defRPr kumimoji="0" lang="fr-FR" sz="900"/>
            </a:lvl4pPr>
            <a:lvl5pPr eaLnBrk="1" latinLnBrk="0" hangingPunct="1">
              <a:defRPr kumimoji="0" lang="fr-FR" sz="900"/>
            </a:lvl5pPr>
            <a:extLst/>
          </a:lstStyle>
          <a:p>
            <a:pPr lvl="0" eaLnBrk="1" latinLnBrk="0" hangingPunct="1"/>
            <a:r>
              <a:rPr lang="fr-FR" smtClean="0"/>
              <a:t>Cliquez pour modifier les styles du texte du masque</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r>
              <a:rPr lang="fr-FR" smtClean="0">
                <a:solidFill>
                  <a:srgbClr val="E9E5DC"/>
                </a:solidFill>
              </a:rPr>
              <a:t>30/06/2006</a:t>
            </a:r>
            <a:endParaRPr>
              <a:solidFill>
                <a:srgbClr val="E9E5DC"/>
              </a:solidFill>
            </a:endParaRPr>
          </a:p>
        </p:txBody>
      </p:sp>
      <p:sp>
        <p:nvSpPr>
          <p:cNvPr id="6" name="Footer Placeholder 5"/>
          <p:cNvSpPr>
            <a:spLocks noGrp="1"/>
          </p:cNvSpPr>
          <p:nvPr>
            <p:ph type="ftr" sz="quarter" idx="11"/>
          </p:nvPr>
        </p:nvSpPr>
        <p:spPr/>
        <p:txBody>
          <a:bodyPr/>
          <a:lstStyle>
            <a:extLst/>
          </a:lstStyle>
          <a:p>
            <a:endParaRPr>
              <a:solidFill>
                <a:srgbClr val="E9E5DC"/>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a:solidFill>
                  <a:srgbClr val="E9E5DC"/>
                </a:solidFill>
              </a:rPr>
              <a:pPr/>
              <a:t>‹#›</a:t>
            </a:fld>
            <a:endParaRPr>
              <a:solidFill>
                <a:srgbClr val="E9E5D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30/06/2006</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30/06/2006</a:t>
            </a: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30/06/2006</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30/06/2006</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30/06/2006</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30/06/2006</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30/06/2006</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30/06/2006</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4D880E-0B1C-4110-BB00-304539862862}"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30/06/2006</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D880E-0B1C-4110-BB00-30453986286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0" hangingPunct="1"/>
            <a:r>
              <a:rPr kumimoji="0" lang="fr-FR" smtClean="0"/>
              <a:t>Cliquez pour modifier le style du titre</a:t>
            </a:r>
            <a:endParaRPr kumimoji="0" lang="en-US" smtClean="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lang="fr-FR" sz="1100">
                <a:solidFill>
                  <a:schemeClr val="tx2"/>
                </a:solidFill>
              </a:defRPr>
            </a:lvl1pPr>
            <a:extLst/>
          </a:lstStyle>
          <a:p>
            <a:r>
              <a:rPr lang="fr-FR" smtClean="0">
                <a:solidFill>
                  <a:srgbClr val="E9E5DC"/>
                </a:solidFill>
              </a:rPr>
              <a:t>30/06/2006</a:t>
            </a:r>
            <a:endParaRPr>
              <a:solidFill>
                <a:srgbClr val="E9E5DC"/>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lang="fr-FR" sz="1100">
                <a:solidFill>
                  <a:schemeClr val="tx2"/>
                </a:solidFill>
              </a:defRPr>
            </a:lvl1pPr>
            <a:extLst/>
          </a:lstStyle>
          <a:p>
            <a:endParaRPr>
              <a:solidFill>
                <a:srgbClr val="E9E5DC"/>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lang="fr-FR" sz="1200">
                <a:solidFill>
                  <a:schemeClr val="tx2"/>
                </a:solidFill>
              </a:defRPr>
            </a:lvl1pPr>
            <a:extLst/>
          </a:lstStyle>
          <a:p>
            <a:fld id="{72AC53DF-4216-466D-99A7-94400E6C2A25}" type="slidenum">
              <a:rPr>
                <a:solidFill>
                  <a:srgbClr val="E9E5DC"/>
                </a:solidFill>
              </a:rPr>
              <a:pPr/>
              <a:t>‹#›</a:t>
            </a:fld>
            <a:endParaRPr>
              <a:solidFill>
                <a:srgbClr val="E9E5DC"/>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rtl="0" eaLnBrk="1" latinLnBrk="0" hangingPunct="1">
        <a:spcBef>
          <a:spcPct val="0"/>
        </a:spcBef>
        <a:buNone/>
        <a:defRPr kumimoji="0" lang="fr-F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kumimoji="0" lang="fr-FR"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lang="fr-FR"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lang="fr-FR"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lang="fr-FR"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lang="fr-F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lang="fr-F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lang="fr-F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lang="fr-F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lang="fr-FR" sz="1600" kern="1200">
          <a:solidFill>
            <a:schemeClr val="tx1"/>
          </a:solidFill>
          <a:latin typeface="+mn-lt"/>
          <a:ea typeface="+mn-ea"/>
          <a:cs typeface="+mn-cs"/>
        </a:defRPr>
      </a:lvl9pPr>
      <a:extLst/>
    </p:bodyStyle>
    <p:otherStyle>
      <a:lvl1pPr marL="0" algn="l" rtl="0" eaLnBrk="1" latinLnBrk="0" hangingPunct="1">
        <a:defRPr kumimoji="0" lang="fr-FR" kern="1200">
          <a:solidFill>
            <a:schemeClr val="tx1"/>
          </a:solidFill>
          <a:latin typeface="+mn-lt"/>
          <a:ea typeface="+mn-ea"/>
          <a:cs typeface="+mn-cs"/>
        </a:defRPr>
      </a:lvl1pPr>
      <a:lvl2pPr marL="457200" algn="l" rtl="0" eaLnBrk="1" latinLnBrk="0" hangingPunct="1">
        <a:defRPr kumimoji="0" lang="fr-FR" kern="1200">
          <a:solidFill>
            <a:schemeClr val="tx1"/>
          </a:solidFill>
          <a:latin typeface="+mn-lt"/>
          <a:ea typeface="+mn-ea"/>
          <a:cs typeface="+mn-cs"/>
        </a:defRPr>
      </a:lvl2pPr>
      <a:lvl3pPr marL="914400" algn="l" rtl="0" eaLnBrk="1" latinLnBrk="0" hangingPunct="1">
        <a:defRPr kumimoji="0" lang="fr-FR" kern="1200">
          <a:solidFill>
            <a:schemeClr val="tx1"/>
          </a:solidFill>
          <a:latin typeface="+mn-lt"/>
          <a:ea typeface="+mn-ea"/>
          <a:cs typeface="+mn-cs"/>
        </a:defRPr>
      </a:lvl3pPr>
      <a:lvl4pPr marL="1371600" algn="l" rtl="0" eaLnBrk="1" latinLnBrk="0" hangingPunct="1">
        <a:defRPr kumimoji="0" lang="fr-FR" kern="1200">
          <a:solidFill>
            <a:schemeClr val="tx1"/>
          </a:solidFill>
          <a:latin typeface="+mn-lt"/>
          <a:ea typeface="+mn-ea"/>
          <a:cs typeface="+mn-cs"/>
        </a:defRPr>
      </a:lvl4pPr>
      <a:lvl5pPr marL="1828800" algn="l" rtl="0" eaLnBrk="1" latinLnBrk="0" hangingPunct="1">
        <a:defRPr kumimoji="0" lang="fr-FR" kern="1200">
          <a:solidFill>
            <a:schemeClr val="tx1"/>
          </a:solidFill>
          <a:latin typeface="+mn-lt"/>
          <a:ea typeface="+mn-ea"/>
          <a:cs typeface="+mn-cs"/>
        </a:defRPr>
      </a:lvl5pPr>
      <a:lvl6pPr marL="2286000" algn="l" rtl="0" eaLnBrk="1" latinLnBrk="0" hangingPunct="1">
        <a:defRPr kumimoji="0" lang="fr-FR" kern="1200">
          <a:solidFill>
            <a:schemeClr val="tx1"/>
          </a:solidFill>
          <a:latin typeface="+mn-lt"/>
          <a:ea typeface="+mn-ea"/>
          <a:cs typeface="+mn-cs"/>
        </a:defRPr>
      </a:lvl6pPr>
      <a:lvl7pPr marL="2743200" algn="l" rtl="0" eaLnBrk="1" latinLnBrk="0" hangingPunct="1">
        <a:defRPr kumimoji="0" lang="fr-FR" kern="1200">
          <a:solidFill>
            <a:schemeClr val="tx1"/>
          </a:solidFill>
          <a:latin typeface="+mn-lt"/>
          <a:ea typeface="+mn-ea"/>
          <a:cs typeface="+mn-cs"/>
        </a:defRPr>
      </a:lvl7pPr>
      <a:lvl8pPr marL="3200400" algn="l" rtl="0" eaLnBrk="1" latinLnBrk="0" hangingPunct="1">
        <a:defRPr kumimoji="0" lang="fr-FR" kern="1200">
          <a:solidFill>
            <a:schemeClr val="tx1"/>
          </a:solidFill>
          <a:latin typeface="+mn-lt"/>
          <a:ea typeface="+mn-ea"/>
          <a:cs typeface="+mn-cs"/>
        </a:defRPr>
      </a:lvl8pPr>
      <a:lvl9pPr marL="3657600" algn="l" rtl="0" eaLnBrk="1" latinLnBrk="0" hangingPunct="1">
        <a:defRPr kumimoji="0" lang="fr-FR"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solidFill>
                  <a:prstClr val="black">
                    <a:tint val="75000"/>
                  </a:prstClr>
                </a:solidFill>
              </a:rPr>
              <a:t>30/06/2006</a:t>
            </a:r>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3F648-17A9-4EA2-9466-8C1C284B038F}" type="slidenum">
              <a:rPr lang="fr-FR" smtClean="0">
                <a:solidFill>
                  <a:prstClr val="black">
                    <a:tint val="75000"/>
                  </a:prstClr>
                </a:solidFill>
              </a:rPr>
              <a:pPr/>
              <a:t>‹#›</a:t>
            </a:fld>
            <a:endParaRPr lang="fr-F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hyperlink" Target="http://eduscol.education.fr/cid54929/la-politique-educative-de-sante.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4000"/>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9144000" cy="1052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0" y="5805264"/>
            <a:ext cx="9144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3"/>
          <p:cNvSpPr>
            <a:spLocks noGrp="1"/>
          </p:cNvSpPr>
          <p:nvPr>
            <p:ph type="title"/>
          </p:nvPr>
        </p:nvSpPr>
        <p:spPr>
          <a:xfrm>
            <a:off x="755576" y="1700808"/>
            <a:ext cx="7772400" cy="1584176"/>
          </a:xfrm>
        </p:spPr>
        <p:txBody>
          <a:bodyPr>
            <a:noAutofit/>
          </a:bodyPr>
          <a:lstStyle>
            <a:extLst/>
          </a:lstStyle>
          <a:p>
            <a:pPr algn="ctr"/>
            <a:r>
              <a:rPr lang="fr-FR" sz="4800" dirty="0" smtClean="0">
                <a:solidFill>
                  <a:srgbClr val="0000FF"/>
                </a:solidFill>
              </a:rPr>
              <a:t>santé et bien être </a:t>
            </a:r>
            <a:r>
              <a:rPr lang="fr-FR" sz="4800" dirty="0">
                <a:solidFill>
                  <a:srgbClr val="0000FF"/>
                </a:solidFill>
              </a:rPr>
              <a:t/>
            </a:r>
            <a:br>
              <a:rPr lang="fr-FR" sz="4800" dirty="0">
                <a:solidFill>
                  <a:srgbClr val="0000FF"/>
                </a:solidFill>
              </a:rPr>
            </a:br>
            <a:r>
              <a:rPr lang="fr-FR" sz="4800" dirty="0" smtClean="0">
                <a:solidFill>
                  <a:srgbClr val="0000FF"/>
                </a:solidFill>
              </a:rPr>
              <a:t> à l'école</a:t>
            </a:r>
            <a:endParaRPr lang="fr-FR" sz="4800" dirty="0">
              <a:solidFill>
                <a:srgbClr val="0000FF"/>
              </a:solidFill>
              <a:latin typeface="+mn-lt"/>
              <a:ea typeface="Tahoma" pitchFamily="34" charset="0"/>
              <a:cs typeface="Tahoma" pitchFamily="34" charset="0"/>
            </a:endParaRPr>
          </a:p>
        </p:txBody>
      </p:sp>
      <p:sp>
        <p:nvSpPr>
          <p:cNvPr id="8" name="Line 2"/>
          <p:cNvSpPr>
            <a:spLocks noChangeShapeType="1"/>
          </p:cNvSpPr>
          <p:nvPr/>
        </p:nvSpPr>
        <p:spPr bwMode="auto">
          <a:xfrm>
            <a:off x="0" y="1052736"/>
            <a:ext cx="9144000" cy="0"/>
          </a:xfrm>
          <a:prstGeom prst="line">
            <a:avLst/>
          </a:prstGeom>
          <a:noFill/>
          <a:ln w="15875">
            <a:solidFill>
              <a:srgbClr val="FF0000"/>
            </a:solidFill>
            <a:round/>
            <a:headEnd/>
            <a:tailEnd/>
          </a:ln>
        </p:spPr>
        <p:txBody>
          <a:bodyPr/>
          <a:lstStyle/>
          <a:p>
            <a:endParaRPr lang="fr-FR">
              <a:solidFill>
                <a:prstClr val="black"/>
              </a:solidFill>
            </a:endParaRPr>
          </a:p>
        </p:txBody>
      </p:sp>
      <p:sp>
        <p:nvSpPr>
          <p:cNvPr id="15" name="Text Box 18"/>
          <p:cNvSpPr txBox="1">
            <a:spLocks noChangeArrowheads="1"/>
          </p:cNvSpPr>
          <p:nvPr/>
        </p:nvSpPr>
        <p:spPr bwMode="auto">
          <a:xfrm>
            <a:off x="2195736" y="3933056"/>
            <a:ext cx="4644008" cy="1815882"/>
          </a:xfrm>
          <a:prstGeom prst="rect">
            <a:avLst/>
          </a:prstGeom>
          <a:noFill/>
          <a:ln w="9525">
            <a:noFill/>
            <a:miter lim="800000"/>
            <a:headEnd/>
            <a:tailEnd/>
          </a:ln>
          <a:effectLst/>
        </p:spPr>
        <p:txBody>
          <a:bodyPr wrap="square">
            <a:spAutoFit/>
          </a:bodyPr>
          <a:lstStyle/>
          <a:p>
            <a:pPr algn="ctr"/>
            <a:endParaRPr lang="en-GB" sz="2800" b="1" dirty="0" smtClean="0">
              <a:solidFill>
                <a:prstClr val="black"/>
              </a:solidFill>
            </a:endParaRPr>
          </a:p>
          <a:p>
            <a:pPr algn="ctr"/>
            <a:r>
              <a:rPr lang="en-GB" sz="2800" b="1" dirty="0" smtClean="0">
                <a:solidFill>
                  <a:srgbClr val="0000FF"/>
                </a:solidFill>
              </a:rPr>
              <a:t>ROCHIGNEUX Jean-Claude</a:t>
            </a:r>
          </a:p>
          <a:p>
            <a:pPr algn="ctr"/>
            <a:r>
              <a:rPr lang="en-GB" sz="2800" b="1" dirty="0" smtClean="0">
                <a:solidFill>
                  <a:srgbClr val="0000FF"/>
                </a:solidFill>
              </a:rPr>
              <a:t>ESPE </a:t>
            </a:r>
            <a:r>
              <a:rPr lang="en-GB" sz="2800" b="1" dirty="0" smtClean="0">
                <a:solidFill>
                  <a:srgbClr val="0000FF"/>
                </a:solidFill>
              </a:rPr>
              <a:t>– </a:t>
            </a:r>
            <a:r>
              <a:rPr lang="fr-FR" sz="2800" b="1" dirty="0" err="1" smtClean="0">
                <a:solidFill>
                  <a:srgbClr val="0000FF"/>
                </a:solidFill>
              </a:rPr>
              <a:t>UNIRéS</a:t>
            </a:r>
            <a:endParaRPr lang="fr-FR" sz="2800" b="1" dirty="0" smtClean="0">
              <a:solidFill>
                <a:srgbClr val="0000FF"/>
              </a:solidFill>
            </a:endParaRPr>
          </a:p>
          <a:p>
            <a:pPr algn="ctr"/>
            <a:endParaRPr lang="en-GB" sz="2800" b="1" dirty="0">
              <a:solidFill>
                <a:srgbClr val="0000FF"/>
              </a:solidFill>
            </a:endParaRPr>
          </a:p>
        </p:txBody>
      </p:sp>
      <p:sp>
        <p:nvSpPr>
          <p:cNvPr id="17" name="Rectangle 16"/>
          <p:cNvSpPr/>
          <p:nvPr/>
        </p:nvSpPr>
        <p:spPr>
          <a:xfrm>
            <a:off x="1115616" y="1"/>
            <a:ext cx="7272808" cy="1077218"/>
          </a:xfrm>
          <a:prstGeom prst="rect">
            <a:avLst/>
          </a:prstGeom>
        </p:spPr>
        <p:txBody>
          <a:bodyPr wrap="square">
            <a:spAutoFit/>
          </a:bodyPr>
          <a:lstStyle/>
          <a:p>
            <a:pPr algn="ctr"/>
            <a:r>
              <a:rPr lang="fr-FR" sz="3200" dirty="0" smtClean="0">
                <a:solidFill>
                  <a:schemeClr val="bg1"/>
                </a:solidFill>
                <a:latin typeface="+mj-lt"/>
              </a:rPr>
              <a:t>ASSEMBLEE GENERALE DES DDEN </a:t>
            </a:r>
          </a:p>
          <a:p>
            <a:pPr algn="ctr"/>
            <a:r>
              <a:rPr lang="fr-FR" sz="3200" dirty="0" smtClean="0">
                <a:solidFill>
                  <a:schemeClr val="bg1"/>
                </a:solidFill>
                <a:latin typeface="+mj-lt"/>
              </a:rPr>
              <a:t>LA TALAUDIERE - 26 SEPTEMBRE 2015</a:t>
            </a:r>
            <a:endParaRPr lang="fr-FR" sz="3200" dirty="0">
              <a:solidFill>
                <a:schemeClr val="bg1"/>
              </a:solidFill>
              <a:latin typeface="+mj-lt"/>
            </a:endParaRPr>
          </a:p>
        </p:txBody>
      </p:sp>
      <p:pic>
        <p:nvPicPr>
          <p:cNvPr id="11" name="Picture 1"/>
          <p:cNvPicPr>
            <a:picLocks noChangeAspect="1" noChangeArrowheads="1"/>
          </p:cNvPicPr>
          <p:nvPr/>
        </p:nvPicPr>
        <p:blipFill>
          <a:blip r:embed="rId4" cstate="print"/>
          <a:srcRect/>
          <a:stretch>
            <a:fillRect/>
          </a:stretch>
        </p:blipFill>
        <p:spPr bwMode="auto">
          <a:xfrm>
            <a:off x="5436096" y="5832649"/>
            <a:ext cx="3707904" cy="1052735"/>
          </a:xfrm>
          <a:prstGeom prst="rect">
            <a:avLst/>
          </a:prstGeom>
          <a:noFill/>
          <a:ln w="9525">
            <a:noFill/>
            <a:miter lim="800000"/>
            <a:headEnd/>
            <a:tailEnd/>
          </a:ln>
        </p:spPr>
      </p:pic>
      <p:pic>
        <p:nvPicPr>
          <p:cNvPr id="14" name="Picture 11"/>
          <p:cNvPicPr>
            <a:picLocks noChangeAspect="1" noChangeArrowheads="1"/>
          </p:cNvPicPr>
          <p:nvPr/>
        </p:nvPicPr>
        <p:blipFill>
          <a:blip r:embed="rId5" cstate="print"/>
          <a:srcRect l="10332" t="45359" r="66634" b="42356"/>
          <a:stretch>
            <a:fillRect/>
          </a:stretch>
        </p:blipFill>
        <p:spPr bwMode="auto">
          <a:xfrm>
            <a:off x="251520" y="6021288"/>
            <a:ext cx="2078088" cy="69269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6258" name="Text Box 2"/>
          <p:cNvSpPr txBox="1">
            <a:spLocks noChangeArrowheads="1"/>
          </p:cNvSpPr>
          <p:nvPr/>
        </p:nvSpPr>
        <p:spPr bwMode="auto">
          <a:xfrm>
            <a:off x="539552" y="620688"/>
            <a:ext cx="7992888" cy="6727994"/>
          </a:xfrm>
          <a:prstGeom prst="rect">
            <a:avLst/>
          </a:prstGeom>
          <a:noFill/>
          <a:ln w="12700">
            <a:noFill/>
            <a:miter lim="800000"/>
            <a:headEnd/>
            <a:tailEnd/>
          </a:ln>
          <a:effectLst/>
        </p:spPr>
        <p:txBody>
          <a:bodyPr wrap="square">
            <a:spAutoFit/>
          </a:bodyPr>
          <a:lstStyle/>
          <a:p>
            <a:pPr algn="just" eaLnBrk="0" hangingPunct="0"/>
            <a:endParaRPr lang="fr-FR" sz="2400" b="1" dirty="0" smtClean="0">
              <a:solidFill>
                <a:prstClr val="black"/>
              </a:solidFill>
            </a:endParaRPr>
          </a:p>
          <a:p>
            <a:pPr algn="just" eaLnBrk="0" hangingPunct="0"/>
            <a:r>
              <a:rPr lang="fr-FR" sz="2400" b="1" dirty="0" smtClean="0">
                <a:solidFill>
                  <a:prstClr val="black"/>
                </a:solidFill>
              </a:rPr>
              <a:t>La promotion </a:t>
            </a:r>
            <a:r>
              <a:rPr lang="fr-FR" sz="2400" b="1" dirty="0">
                <a:solidFill>
                  <a:prstClr val="black"/>
                </a:solidFill>
              </a:rPr>
              <a:t>de la santé : </a:t>
            </a:r>
            <a:r>
              <a:rPr lang="fr-FR" sz="2400" dirty="0">
                <a:solidFill>
                  <a:prstClr val="black"/>
                </a:solidFill>
              </a:rPr>
              <a:t>processus qui confère aux populations les moyens </a:t>
            </a:r>
            <a:r>
              <a:rPr lang="fr-FR" sz="2400" dirty="0" smtClean="0">
                <a:solidFill>
                  <a:prstClr val="black"/>
                </a:solidFill>
              </a:rPr>
              <a:t>d’assurer </a:t>
            </a:r>
            <a:r>
              <a:rPr lang="fr-FR" sz="2400" dirty="0">
                <a:solidFill>
                  <a:prstClr val="black"/>
                </a:solidFill>
              </a:rPr>
              <a:t>un plus grand contrôle sur leur propre santé et </a:t>
            </a:r>
            <a:r>
              <a:rPr lang="fr-FR" sz="2400" dirty="0" smtClean="0">
                <a:solidFill>
                  <a:prstClr val="black"/>
                </a:solidFill>
              </a:rPr>
              <a:t>d’améliorer </a:t>
            </a:r>
            <a:r>
              <a:rPr lang="fr-FR" sz="2400" dirty="0">
                <a:solidFill>
                  <a:prstClr val="black"/>
                </a:solidFill>
              </a:rPr>
              <a:t>celle-ci</a:t>
            </a:r>
            <a:r>
              <a:rPr lang="fr-FR" sz="2400" dirty="0" smtClean="0">
                <a:solidFill>
                  <a:prstClr val="black"/>
                </a:solidFill>
              </a:rPr>
              <a:t>. (</a:t>
            </a:r>
            <a:r>
              <a:rPr lang="fr-FR" sz="2400" i="1" dirty="0">
                <a:solidFill>
                  <a:prstClr val="black"/>
                </a:solidFill>
              </a:rPr>
              <a:t>C</a:t>
            </a:r>
            <a:r>
              <a:rPr lang="fr-FR" sz="2400" i="1" dirty="0" smtClean="0">
                <a:solidFill>
                  <a:prstClr val="black"/>
                </a:solidFill>
              </a:rPr>
              <a:t>harte d’Ottawa</a:t>
            </a:r>
            <a:r>
              <a:rPr lang="fr-FR" sz="2400" i="1" dirty="0">
                <a:solidFill>
                  <a:prstClr val="black"/>
                </a:solidFill>
              </a:rPr>
              <a:t>, OMS, 1986</a:t>
            </a:r>
            <a:r>
              <a:rPr lang="fr-FR" sz="2400" dirty="0" smtClean="0">
                <a:solidFill>
                  <a:prstClr val="black"/>
                </a:solidFill>
              </a:rPr>
              <a:t>)</a:t>
            </a:r>
          </a:p>
          <a:p>
            <a:pPr algn="just" eaLnBrk="0" hangingPunct="0"/>
            <a:endParaRPr lang="fr-FR" sz="2400" b="1" dirty="0" smtClean="0">
              <a:solidFill>
                <a:prstClr val="black"/>
              </a:solidFill>
            </a:endParaRPr>
          </a:p>
          <a:p>
            <a:pPr algn="just" eaLnBrk="0" hangingPunct="0"/>
            <a:r>
              <a:rPr lang="fr-FR" sz="2400" b="1" dirty="0" smtClean="0">
                <a:solidFill>
                  <a:prstClr val="black"/>
                </a:solidFill>
              </a:rPr>
              <a:t>La prévention </a:t>
            </a:r>
            <a:r>
              <a:rPr lang="fr-FR" sz="2400" b="1" dirty="0">
                <a:solidFill>
                  <a:prstClr val="black"/>
                </a:solidFill>
              </a:rPr>
              <a:t>: </a:t>
            </a:r>
            <a:r>
              <a:rPr lang="fr-FR" sz="2400" dirty="0">
                <a:solidFill>
                  <a:prstClr val="black"/>
                </a:solidFill>
              </a:rPr>
              <a:t>ensemble des mesures qui visent à éviter ou à réduire la gravité des maladies ou des accidents </a:t>
            </a:r>
            <a:r>
              <a:rPr lang="fr-FR" sz="2400" dirty="0" smtClean="0">
                <a:solidFill>
                  <a:prstClr val="black"/>
                </a:solidFill>
              </a:rPr>
              <a:t>(</a:t>
            </a:r>
            <a:r>
              <a:rPr lang="fr-FR" sz="2400" i="1" dirty="0">
                <a:solidFill>
                  <a:prstClr val="black"/>
                </a:solidFill>
              </a:rPr>
              <a:t>C</a:t>
            </a:r>
            <a:r>
              <a:rPr lang="fr-FR" sz="2400" i="1" dirty="0" smtClean="0">
                <a:solidFill>
                  <a:prstClr val="black"/>
                </a:solidFill>
              </a:rPr>
              <a:t>harte d’Ottawa</a:t>
            </a:r>
            <a:r>
              <a:rPr lang="fr-FR" sz="2400" i="1" dirty="0">
                <a:solidFill>
                  <a:prstClr val="black"/>
                </a:solidFill>
              </a:rPr>
              <a:t>, OMS, </a:t>
            </a:r>
            <a:r>
              <a:rPr lang="fr-FR" sz="2400" i="1" dirty="0" smtClean="0">
                <a:solidFill>
                  <a:prstClr val="black"/>
                </a:solidFill>
              </a:rPr>
              <a:t>1986)</a:t>
            </a:r>
            <a:endParaRPr lang="fr-FR" sz="2400" dirty="0">
              <a:solidFill>
                <a:prstClr val="black"/>
              </a:solidFill>
            </a:endParaRPr>
          </a:p>
          <a:p>
            <a:pPr lvl="1" algn="just">
              <a:lnSpc>
                <a:spcPct val="90000"/>
              </a:lnSpc>
              <a:buFont typeface="Wingdings" pitchFamily="2" charset="2"/>
              <a:buChar char="Ø"/>
              <a:defRPr/>
            </a:pPr>
            <a:endParaRPr lang="fr-FR" sz="2400" dirty="0" smtClean="0">
              <a:solidFill>
                <a:prstClr val="black"/>
              </a:solidFill>
            </a:endParaRPr>
          </a:p>
          <a:p>
            <a:pPr algn="just">
              <a:defRPr/>
            </a:pPr>
            <a:r>
              <a:rPr lang="fr-FR" sz="2400" b="1" dirty="0" smtClean="0">
                <a:solidFill>
                  <a:prstClr val="black"/>
                </a:solidFill>
              </a:rPr>
              <a:t>L’éducation : </a:t>
            </a:r>
            <a:r>
              <a:rPr lang="fr-FR" sz="2400" dirty="0" smtClean="0">
                <a:solidFill>
                  <a:prstClr val="black"/>
                </a:solidFill>
              </a:rPr>
              <a:t>une </a:t>
            </a:r>
            <a:r>
              <a:rPr lang="fr-FR" sz="2400" dirty="0">
                <a:solidFill>
                  <a:prstClr val="black"/>
                </a:solidFill>
              </a:rPr>
              <a:t>des stratégies de la </a:t>
            </a:r>
            <a:r>
              <a:rPr lang="fr-FR" sz="2400" dirty="0" smtClean="0">
                <a:solidFill>
                  <a:prstClr val="black"/>
                </a:solidFill>
              </a:rPr>
              <a:t>promotion. Opposée </a:t>
            </a:r>
            <a:r>
              <a:rPr lang="fr-FR" sz="2400" dirty="0">
                <a:solidFill>
                  <a:prstClr val="black"/>
                </a:solidFill>
              </a:rPr>
              <a:t>au conditionnement, elle vise à aider chaque personne à opérer des choix, </a:t>
            </a:r>
            <a:r>
              <a:rPr lang="fr-FR" sz="2400" dirty="0" smtClean="0">
                <a:solidFill>
                  <a:prstClr val="black"/>
                </a:solidFill>
              </a:rPr>
              <a:t>à adopter </a:t>
            </a:r>
            <a:r>
              <a:rPr lang="fr-FR" sz="2400" dirty="0">
                <a:solidFill>
                  <a:prstClr val="black"/>
                </a:solidFill>
              </a:rPr>
              <a:t>des comportements responsables, </a:t>
            </a:r>
            <a:r>
              <a:rPr lang="fr-FR" sz="2400" dirty="0" smtClean="0">
                <a:solidFill>
                  <a:prstClr val="black"/>
                </a:solidFill>
              </a:rPr>
              <a:t>à se </a:t>
            </a:r>
            <a:r>
              <a:rPr lang="fr-FR" sz="2400" dirty="0">
                <a:solidFill>
                  <a:prstClr val="black"/>
                </a:solidFill>
              </a:rPr>
              <a:t>préparer à exercer une citoyenneté avec </a:t>
            </a:r>
            <a:r>
              <a:rPr lang="fr-FR" sz="2400" dirty="0" smtClean="0">
                <a:solidFill>
                  <a:prstClr val="black"/>
                </a:solidFill>
              </a:rPr>
              <a:t>responsabilité. Elle </a:t>
            </a:r>
            <a:r>
              <a:rPr lang="fr-FR" sz="2400" dirty="0">
                <a:solidFill>
                  <a:prstClr val="black"/>
                </a:solidFill>
              </a:rPr>
              <a:t>a pour objectif le développement de compétences…</a:t>
            </a:r>
          </a:p>
          <a:p>
            <a:pPr lvl="1" algn="just">
              <a:lnSpc>
                <a:spcPct val="90000"/>
              </a:lnSpc>
              <a:defRPr/>
            </a:pPr>
            <a:endParaRPr lang="fr-FR" sz="2400" dirty="0">
              <a:solidFill>
                <a:prstClr val="black"/>
              </a:solidFill>
            </a:endParaRPr>
          </a:p>
          <a:p>
            <a:pPr eaLnBrk="0" hangingPunct="0"/>
            <a:endParaRPr lang="fr-FR" sz="2400" dirty="0">
              <a:solidFill>
                <a:prstClr val="black"/>
              </a:solidFill>
            </a:endParaRPr>
          </a:p>
          <a:p>
            <a:pPr eaLnBrk="0" hangingPunct="0"/>
            <a:endParaRPr lang="fr-FR" sz="2800" dirty="0">
              <a:solidFill>
                <a:prstClr val="black"/>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24744"/>
            <a:ext cx="7772400" cy="1974059"/>
          </a:xfrm>
        </p:spPr>
        <p:txBody>
          <a:bodyPr/>
          <a:lstStyle/>
          <a:p>
            <a:pPr algn="ctr"/>
            <a:r>
              <a:rPr lang="fr-FR" dirty="0" smtClean="0"/>
              <a:t>LA SANTE A L’ECOLE</a:t>
            </a:r>
            <a:endParaRPr lang="fr-FR" dirty="0"/>
          </a:p>
        </p:txBody>
      </p:sp>
      <p:sp>
        <p:nvSpPr>
          <p:cNvPr id="6" name="Espace réservé du numéro de diapositive 5"/>
          <p:cNvSpPr>
            <a:spLocks noGrp="1"/>
          </p:cNvSpPr>
          <p:nvPr>
            <p:ph type="sldNum" sz="quarter" idx="12"/>
          </p:nvPr>
        </p:nvSpPr>
        <p:spPr/>
        <p:txBody>
          <a:bodyPr/>
          <a:lstStyle/>
          <a:p>
            <a:fld id="{1AD93096-5B34-4342-9326-69289CEAE4C2}" type="slidenum">
              <a:rPr smtClean="0">
                <a:solidFill>
                  <a:srgbClr val="E9E5DC"/>
                </a:solidFill>
              </a:rPr>
              <a:pPr/>
              <a:t>11</a:t>
            </a:fld>
            <a:endParaRPr>
              <a:solidFill>
                <a:srgbClr val="E9E5DC"/>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6"/>
          <p:cNvSpPr>
            <a:spLocks noChangeArrowheads="1"/>
          </p:cNvSpPr>
          <p:nvPr/>
        </p:nvSpPr>
        <p:spPr bwMode="auto">
          <a:xfrm>
            <a:off x="1571625" y="0"/>
            <a:ext cx="1584325" cy="246063"/>
          </a:xfrm>
          <a:prstGeom prst="rect">
            <a:avLst/>
          </a:prstGeom>
          <a:noFill/>
          <a:ln w="9525">
            <a:noFill/>
            <a:miter lim="800000"/>
            <a:headEnd/>
            <a:tailEnd/>
          </a:ln>
        </p:spPr>
        <p:txBody>
          <a:bodyPr>
            <a:spAutoFit/>
          </a:bodyPr>
          <a:lstStyle/>
          <a:p>
            <a:pPr algn="ctr"/>
            <a:r>
              <a:rPr lang="fr-FR" sz="1000" b="1">
                <a:solidFill>
                  <a:prstClr val="white"/>
                </a:solidFill>
                <a:latin typeface="Tahoma" pitchFamily="34" charset="0"/>
              </a:rPr>
              <a:t>Le concept de Santé</a:t>
            </a:r>
          </a:p>
        </p:txBody>
      </p:sp>
      <p:sp>
        <p:nvSpPr>
          <p:cNvPr id="61458" name="Rectangle 18"/>
          <p:cNvSpPr>
            <a:spLocks noChangeArrowheads="1"/>
          </p:cNvSpPr>
          <p:nvPr/>
        </p:nvSpPr>
        <p:spPr bwMode="auto">
          <a:xfrm>
            <a:off x="3143250" y="0"/>
            <a:ext cx="1511300" cy="400050"/>
          </a:xfrm>
          <a:prstGeom prst="rect">
            <a:avLst/>
          </a:prstGeom>
          <a:noFill/>
          <a:ln w="9525">
            <a:noFill/>
            <a:miter lim="800000"/>
            <a:headEnd/>
            <a:tailEnd/>
          </a:ln>
        </p:spPr>
        <p:txBody>
          <a:bodyPr>
            <a:spAutoFit/>
          </a:bodyPr>
          <a:lstStyle/>
          <a:p>
            <a:pPr algn="ctr"/>
            <a:r>
              <a:rPr lang="fr-FR" sz="1000" b="1">
                <a:solidFill>
                  <a:prstClr val="white"/>
                </a:solidFill>
                <a:latin typeface="Tahoma" pitchFamily="34" charset="0"/>
              </a:rPr>
              <a:t>Les modèles de Santé</a:t>
            </a:r>
          </a:p>
        </p:txBody>
      </p:sp>
      <p:sp>
        <p:nvSpPr>
          <p:cNvPr id="61459" name="Rectangle 19"/>
          <p:cNvSpPr>
            <a:spLocks noChangeArrowheads="1"/>
          </p:cNvSpPr>
          <p:nvPr/>
        </p:nvSpPr>
        <p:spPr bwMode="auto">
          <a:xfrm>
            <a:off x="4429125" y="0"/>
            <a:ext cx="1584325" cy="400050"/>
          </a:xfrm>
          <a:prstGeom prst="rect">
            <a:avLst/>
          </a:prstGeom>
          <a:noFill/>
          <a:ln w="9525">
            <a:noFill/>
            <a:miter lim="800000"/>
            <a:headEnd/>
            <a:tailEnd/>
          </a:ln>
        </p:spPr>
        <p:txBody>
          <a:bodyPr>
            <a:spAutoFit/>
          </a:bodyPr>
          <a:lstStyle/>
          <a:p>
            <a:pPr algn="ctr"/>
            <a:r>
              <a:rPr lang="fr-FR" sz="1000" b="1">
                <a:solidFill>
                  <a:prstClr val="white"/>
                </a:solidFill>
                <a:latin typeface="Tahoma" pitchFamily="34" charset="0"/>
              </a:rPr>
              <a:t>L’Education à la Santé</a:t>
            </a:r>
          </a:p>
        </p:txBody>
      </p:sp>
      <p:sp>
        <p:nvSpPr>
          <p:cNvPr id="61460" name="Rectangle 20"/>
          <p:cNvSpPr>
            <a:spLocks noChangeArrowheads="1"/>
          </p:cNvSpPr>
          <p:nvPr/>
        </p:nvSpPr>
        <p:spPr bwMode="auto">
          <a:xfrm>
            <a:off x="5857875" y="0"/>
            <a:ext cx="1500188" cy="384175"/>
          </a:xfrm>
          <a:prstGeom prst="rect">
            <a:avLst/>
          </a:prstGeom>
          <a:noFill/>
          <a:ln w="9525">
            <a:noFill/>
            <a:miter lim="800000"/>
            <a:headEnd/>
            <a:tailEnd/>
          </a:ln>
        </p:spPr>
        <p:txBody>
          <a:bodyPr>
            <a:spAutoFit/>
          </a:bodyPr>
          <a:lstStyle/>
          <a:p>
            <a:pPr algn="ctr"/>
            <a:r>
              <a:rPr lang="fr-FR" sz="1000" b="1">
                <a:solidFill>
                  <a:prstClr val="white"/>
                </a:solidFill>
                <a:latin typeface="Tahoma" pitchFamily="34" charset="0"/>
              </a:rPr>
              <a:t>Les Compétences </a:t>
            </a:r>
            <a:r>
              <a:rPr lang="fr-FR" sz="900" b="1">
                <a:solidFill>
                  <a:prstClr val="white"/>
                </a:solidFill>
                <a:latin typeface="Tahoma" pitchFamily="34" charset="0"/>
              </a:rPr>
              <a:t>Psychosociales</a:t>
            </a:r>
          </a:p>
        </p:txBody>
      </p:sp>
      <p:sp>
        <p:nvSpPr>
          <p:cNvPr id="61461" name="Rectangle 21"/>
          <p:cNvSpPr>
            <a:spLocks noChangeArrowheads="1"/>
          </p:cNvSpPr>
          <p:nvPr/>
        </p:nvSpPr>
        <p:spPr bwMode="auto">
          <a:xfrm>
            <a:off x="7381875" y="0"/>
            <a:ext cx="1762125" cy="400050"/>
          </a:xfrm>
          <a:prstGeom prst="rect">
            <a:avLst/>
          </a:prstGeom>
          <a:noFill/>
          <a:ln w="9525">
            <a:noFill/>
            <a:miter lim="800000"/>
            <a:headEnd/>
            <a:tailEnd/>
          </a:ln>
        </p:spPr>
        <p:txBody>
          <a:bodyPr>
            <a:spAutoFit/>
          </a:bodyPr>
          <a:lstStyle/>
          <a:p>
            <a:pPr algn="ctr"/>
            <a:r>
              <a:rPr lang="fr-FR" sz="1000" b="1">
                <a:solidFill>
                  <a:prstClr val="white"/>
                </a:solidFill>
                <a:latin typeface="Tahoma" pitchFamily="34" charset="0"/>
              </a:rPr>
              <a:t>Littérature de jeunesse et Education à la Santé</a:t>
            </a:r>
          </a:p>
        </p:txBody>
      </p:sp>
      <p:sp>
        <p:nvSpPr>
          <p:cNvPr id="15" name="Rectangle 17"/>
          <p:cNvSpPr>
            <a:spLocks noChangeArrowheads="1"/>
          </p:cNvSpPr>
          <p:nvPr/>
        </p:nvSpPr>
        <p:spPr bwMode="auto">
          <a:xfrm>
            <a:off x="-612576" y="44624"/>
            <a:ext cx="10441160" cy="1139825"/>
          </a:xfrm>
          <a:prstGeom prst="rect">
            <a:avLst/>
          </a:prstGeom>
          <a:noFill/>
          <a:ln w="9525">
            <a:noFill/>
            <a:miter lim="800000"/>
            <a:headEnd/>
            <a:tailEnd/>
          </a:ln>
          <a:effectLst/>
        </p:spPr>
        <p:txBody>
          <a:bodyPr/>
          <a:lstStyle/>
          <a:p>
            <a:pPr algn="ctr">
              <a:defRPr/>
            </a:pPr>
            <a:r>
              <a:rPr lang="fr-FR" sz="2800" b="1" dirty="0">
                <a:solidFill>
                  <a:srgbClr val="0066FF"/>
                </a:solidFill>
                <a:latin typeface="Corbel" pitchFamily="34" charset="0"/>
              </a:rPr>
              <a:t>La </a:t>
            </a:r>
            <a:r>
              <a:rPr lang="fr-FR" sz="2800" b="1" dirty="0" smtClean="0">
                <a:solidFill>
                  <a:srgbClr val="0066FF"/>
                </a:solidFill>
                <a:latin typeface="Corbel" pitchFamily="34" charset="0"/>
              </a:rPr>
              <a:t>santé </a:t>
            </a:r>
            <a:r>
              <a:rPr lang="fr-FR" sz="2800" b="1" dirty="0">
                <a:solidFill>
                  <a:srgbClr val="0066FF"/>
                </a:solidFill>
                <a:latin typeface="Corbel" pitchFamily="34" charset="0"/>
              </a:rPr>
              <a:t>à l’Ecole, un reflet des grands courants de </a:t>
            </a:r>
            <a:r>
              <a:rPr lang="fr-FR" sz="2800" b="1" dirty="0" smtClean="0">
                <a:solidFill>
                  <a:srgbClr val="0066FF"/>
                </a:solidFill>
                <a:latin typeface="Corbel" pitchFamily="34" charset="0"/>
              </a:rPr>
              <a:t>pensée</a:t>
            </a:r>
            <a:endParaRPr lang="fr-FR" sz="2800" b="1" dirty="0">
              <a:solidFill>
                <a:srgbClr val="0066FF"/>
              </a:solidFill>
              <a:latin typeface="Corbel" pitchFamily="34" charset="0"/>
            </a:endParaRPr>
          </a:p>
        </p:txBody>
      </p:sp>
      <p:pic>
        <p:nvPicPr>
          <p:cNvPr id="12" name="Picture 3" descr="Diapositive2"/>
          <p:cNvPicPr>
            <a:picLocks noChangeAspect="1" noChangeArrowheads="1"/>
          </p:cNvPicPr>
          <p:nvPr/>
        </p:nvPicPr>
        <p:blipFill>
          <a:blip r:embed="rId3" cstate="email">
            <a:lum bright="20000" contrast="20000"/>
          </a:blip>
          <a:srcRect t="-404"/>
          <a:stretch>
            <a:fillRect/>
          </a:stretch>
        </p:blipFill>
        <p:spPr bwMode="auto">
          <a:xfrm>
            <a:off x="179512" y="651431"/>
            <a:ext cx="3890099" cy="3474889"/>
          </a:xfrm>
          <a:prstGeom prst="rect">
            <a:avLst/>
          </a:prstGeom>
          <a:noFill/>
          <a:ln w="9525">
            <a:noFill/>
            <a:miter lim="800000"/>
            <a:headEnd/>
            <a:tailEnd/>
          </a:ln>
        </p:spPr>
      </p:pic>
      <p:pic>
        <p:nvPicPr>
          <p:cNvPr id="13" name="Picture 25" descr="table des matières - p"/>
          <p:cNvPicPr>
            <a:picLocks noChangeAspect="1" noChangeArrowheads="1"/>
          </p:cNvPicPr>
          <p:nvPr/>
        </p:nvPicPr>
        <p:blipFill>
          <a:blip r:embed="rId4" cstate="email"/>
          <a:srcRect/>
          <a:stretch>
            <a:fillRect/>
          </a:stretch>
        </p:blipFill>
        <p:spPr bwMode="auto">
          <a:xfrm>
            <a:off x="4211960" y="2924944"/>
            <a:ext cx="4761874" cy="3478805"/>
          </a:xfrm>
          <a:prstGeom prst="rect">
            <a:avLst/>
          </a:prstGeom>
          <a:noFill/>
          <a:ln w="9525">
            <a:solidFill>
              <a:srgbClr val="FF0000"/>
            </a:solidFill>
            <a:miter lim="800000"/>
            <a:headEnd/>
            <a:tailEnd/>
          </a:ln>
        </p:spPr>
      </p:pic>
      <p:sp>
        <p:nvSpPr>
          <p:cNvPr id="14" name="Rectangle 13"/>
          <p:cNvSpPr/>
          <p:nvPr/>
        </p:nvSpPr>
        <p:spPr>
          <a:xfrm>
            <a:off x="4139952" y="620688"/>
            <a:ext cx="4824536" cy="2246769"/>
          </a:xfrm>
          <a:prstGeom prst="rect">
            <a:avLst/>
          </a:prstGeom>
        </p:spPr>
        <p:txBody>
          <a:bodyPr wrap="square">
            <a:spAutoFit/>
          </a:bodyPr>
          <a:lstStyle/>
          <a:p>
            <a:pPr algn="just"/>
            <a:r>
              <a:rPr lang="fr-FR" sz="2000" b="1" i="1" dirty="0">
                <a:solidFill>
                  <a:prstClr val="black"/>
                </a:solidFill>
                <a:latin typeface="Corbel" pitchFamily="34" charset="0"/>
                <a:cs typeface="Times New Roman" pitchFamily="18" charset="0"/>
              </a:rPr>
              <a:t>« L’hygiène nous apprend à conserver notre santé. Trop souvent, l’homme s’en inquiète lorsque la maladie le frappe. Il connaît mieux le moteur de son automobile que les organes de la machine humaine, et il entretient sa voiture avec plus d’attention que son propre corps »</a:t>
            </a:r>
            <a:endParaRPr lang="fr-FR" sz="2000" dirty="0">
              <a:solidFill>
                <a:prstClr val="black"/>
              </a:solidFill>
              <a:latin typeface="Corbel" pitchFamily="34" charset="0"/>
            </a:endParaRPr>
          </a:p>
        </p:txBody>
      </p:sp>
      <p:sp>
        <p:nvSpPr>
          <p:cNvPr id="16" name="Rectangle 15"/>
          <p:cNvSpPr/>
          <p:nvPr/>
        </p:nvSpPr>
        <p:spPr>
          <a:xfrm>
            <a:off x="87067" y="4192534"/>
            <a:ext cx="3908869" cy="2246769"/>
          </a:xfrm>
          <a:prstGeom prst="rect">
            <a:avLst/>
          </a:prstGeom>
        </p:spPr>
        <p:txBody>
          <a:bodyPr wrap="square">
            <a:spAutoFit/>
          </a:bodyPr>
          <a:lstStyle/>
          <a:p>
            <a:pPr algn="just">
              <a:buClr>
                <a:srgbClr val="4F81BD"/>
              </a:buClr>
              <a:buFont typeface="Wingdings" pitchFamily="2" charset="2"/>
              <a:buNone/>
              <a:defRPr/>
            </a:pPr>
            <a:r>
              <a:rPr lang="fr-FR" sz="2000" b="1" i="1" dirty="0">
                <a:solidFill>
                  <a:prstClr val="black"/>
                </a:solidFill>
              </a:rPr>
              <a:t>« La santé: Lorsque nous sommes en bonne santé, nous ne ressentons pas notre estomac, ni notre cœur, ni notre foie, ni aucun de nos organes ; c’est pourquoi on dit que : la santé, c’est la vie dans le silence de nos organes »</a:t>
            </a:r>
            <a:r>
              <a:rPr lang="fr-FR" sz="2000" b="1" dirty="0">
                <a:solidFill>
                  <a:prstClr val="black"/>
                </a:solidFill>
              </a:rPr>
              <a:t> </a:t>
            </a:r>
          </a:p>
        </p:txBody>
      </p:sp>
      <p:sp>
        <p:nvSpPr>
          <p:cNvPr id="19" name="Espace réservé du numéro de diapositive 18"/>
          <p:cNvSpPr>
            <a:spLocks noGrp="1"/>
          </p:cNvSpPr>
          <p:nvPr>
            <p:ph type="sldNum" sz="quarter" idx="12"/>
          </p:nvPr>
        </p:nvSpPr>
        <p:spPr/>
        <p:txBody>
          <a:bodyPr/>
          <a:lstStyle/>
          <a:p>
            <a:fld id="{A163F648-17A9-4EA2-9466-8C1C284B038F}" type="slidenum">
              <a:rPr lang="fr-FR" smtClean="0">
                <a:solidFill>
                  <a:prstClr val="black">
                    <a:tint val="75000"/>
                  </a:prstClr>
                </a:solidFill>
              </a:rPr>
              <a:pPr/>
              <a:t>12</a:t>
            </a:fld>
            <a:endParaRPr lang="fr-FR">
              <a:solidFill>
                <a:prstClr val="black">
                  <a:tint val="75000"/>
                </a:prst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17"/>
          <p:cNvSpPr>
            <a:spLocks noChangeArrowheads="1"/>
          </p:cNvSpPr>
          <p:nvPr/>
        </p:nvSpPr>
        <p:spPr bwMode="auto">
          <a:xfrm>
            <a:off x="0" y="0"/>
            <a:ext cx="8786813" cy="1139825"/>
          </a:xfrm>
          <a:prstGeom prst="rect">
            <a:avLst/>
          </a:prstGeom>
          <a:noFill/>
          <a:ln w="9525">
            <a:noFill/>
            <a:miter lim="800000"/>
            <a:headEnd/>
            <a:tailEnd/>
          </a:ln>
          <a:effectLst/>
        </p:spPr>
        <p:txBody>
          <a:bodyPr/>
          <a:lstStyle/>
          <a:p>
            <a:pPr algn="ctr">
              <a:defRPr/>
            </a:pPr>
            <a:r>
              <a:rPr lang="fr-FR" sz="2800" b="1" dirty="0">
                <a:solidFill>
                  <a:srgbClr val="0000FF"/>
                </a:solidFill>
                <a:effectLst>
                  <a:outerShdw blurRad="38100" dist="38100" dir="2700000" algn="tl">
                    <a:srgbClr val="C0C0C0"/>
                  </a:outerShdw>
                </a:effectLst>
              </a:rPr>
              <a:t>L’Education à la </a:t>
            </a:r>
            <a:r>
              <a:rPr lang="fr-FR" sz="2800" b="1" dirty="0" smtClean="0">
                <a:solidFill>
                  <a:srgbClr val="0000FF"/>
                </a:solidFill>
                <a:effectLst>
                  <a:outerShdw blurRad="38100" dist="38100" dir="2700000" algn="tl">
                    <a:srgbClr val="C0C0C0"/>
                  </a:outerShdw>
                </a:effectLst>
              </a:rPr>
              <a:t>Santé : une  suite de </a:t>
            </a:r>
            <a:r>
              <a:rPr lang="fr-FR" sz="2800" b="1" dirty="0">
                <a:solidFill>
                  <a:srgbClr val="0000FF"/>
                </a:solidFill>
                <a:effectLst>
                  <a:outerShdw blurRad="38100" dist="38100" dir="2700000" algn="tl">
                    <a:srgbClr val="C0C0C0"/>
                  </a:outerShdw>
                </a:effectLst>
              </a:rPr>
              <a:t>textes </a:t>
            </a:r>
          </a:p>
        </p:txBody>
      </p:sp>
      <p:graphicFrame>
        <p:nvGraphicFramePr>
          <p:cNvPr id="14" name="Group 13"/>
          <p:cNvGraphicFramePr>
            <a:graphicFrameLocks noGrp="1"/>
          </p:cNvGraphicFramePr>
          <p:nvPr/>
        </p:nvGraphicFramePr>
        <p:xfrm>
          <a:off x="0" y="764704"/>
          <a:ext cx="9143999" cy="5685282"/>
        </p:xfrm>
        <a:graphic>
          <a:graphicData uri="http://schemas.openxmlformats.org/drawingml/2006/table">
            <a:tbl>
              <a:tblPr>
                <a:effectLst>
                  <a:outerShdw blurRad="50800" dist="38100" algn="l" rotWithShape="0">
                    <a:schemeClr val="tx1">
                      <a:alpha val="40000"/>
                    </a:schemeClr>
                  </a:outerShdw>
                </a:effectLst>
              </a:tblPr>
              <a:tblGrid>
                <a:gridCol w="1206857"/>
                <a:gridCol w="1172571"/>
                <a:gridCol w="6764571"/>
              </a:tblGrid>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Année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Source</a:t>
                      </a:r>
                      <a:endParaRPr kumimoji="0" lang="fr-FR" sz="2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Titre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1998</a:t>
                      </a:r>
                      <a:endParaRPr kumimoji="0" lang="fr-FR" sz="2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Orientations pour l’ES à l’école et au collège</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1" i="0" u="none" strike="noStrike" cap="none" normalizeH="0" baseline="0" dirty="0" smtClean="0">
                          <a:ln>
                            <a:noFill/>
                          </a:ln>
                          <a:solidFill>
                            <a:srgbClr val="00B0F0"/>
                          </a:solidFill>
                          <a:effectLst/>
                          <a:latin typeface="Arial" pitchFamily="34" charset="0"/>
                          <a:hlinkClick r:id=""/>
                        </a:rPr>
                        <a:t>http://www.education.gouv.fr/botexte/bo981203/SCOE9802899C.htm</a:t>
                      </a:r>
                      <a:endParaRPr kumimoji="0" lang="fr-FR" sz="1400" b="1" i="0" u="none" strike="noStrike" cap="none" normalizeH="0" baseline="0" dirty="0" smtClean="0">
                        <a:ln>
                          <a:noFill/>
                        </a:ln>
                        <a:solidFill>
                          <a:srgbClr val="00B0F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1999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B.O.</a:t>
                      </a:r>
                      <a:endParaRPr kumimoji="0" lang="fr-FR" sz="2600" b="0" i="0" u="none" strike="noStrike" cap="none" normalizeH="0" baseline="0" smtClean="0">
                        <a:ln>
                          <a:noFill/>
                        </a:ln>
                        <a:solidFill>
                          <a:schemeClr val="bg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Repères pour la prévention des conduites à risques</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0" i="0" u="none" strike="noStrike" cap="none" normalizeH="0" baseline="0" dirty="0" smtClean="0">
                          <a:ln>
                            <a:noFill/>
                          </a:ln>
                          <a:solidFill>
                            <a:srgbClr val="00B0F0"/>
                          </a:solidFill>
                          <a:effectLst/>
                          <a:latin typeface="Arial" pitchFamily="34" charset="0"/>
                          <a:hlinkClick r:id=""/>
                        </a:rPr>
                        <a:t>http://www.education.gouv.fr/bo/1999/hs9/default.htm</a:t>
                      </a:r>
                      <a:endParaRPr kumimoji="0" lang="fr-FR" sz="1400" b="0" i="0" u="none" strike="noStrike" cap="none" normalizeH="0" baseline="0" dirty="0" smtClean="0">
                        <a:ln>
                          <a:noFill/>
                        </a:ln>
                        <a:solidFill>
                          <a:srgbClr val="00B0F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Politique de santé en faveur des élèves</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0" i="0" u="none" strike="noStrike" cap="none" normalizeH="0" baseline="0" dirty="0" smtClean="0">
                          <a:ln>
                            <a:noFill/>
                          </a:ln>
                          <a:solidFill>
                            <a:schemeClr val="bg1"/>
                          </a:solidFill>
                          <a:effectLst/>
                          <a:latin typeface="Arial" pitchFamily="34" charset="0"/>
                          <a:hlinkClick r:id=""/>
                        </a:rPr>
                        <a:t>http://www.education.gouv.fr/bo/2001/special1/default.htm</a:t>
                      </a:r>
                      <a:endParaRPr kumimoji="0" lang="fr-FR" sz="1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Repères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Prévention des conduites à risques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2002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Politique de santé en faveur des élèves</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0" i="0" u="none" strike="noStrike" cap="none" normalizeH="0" baseline="0" dirty="0" smtClean="0">
                          <a:ln>
                            <a:noFill/>
                          </a:ln>
                          <a:solidFill>
                            <a:schemeClr val="bg1"/>
                          </a:solidFill>
                          <a:effectLst/>
                          <a:latin typeface="Arial" pitchFamily="34" charset="0"/>
                          <a:hlinkClick r:id=""/>
                        </a:rPr>
                        <a:t>http://www.education.gouv.fr/botexte/bo020502/MENE0201020C.htm</a:t>
                      </a:r>
                      <a:endParaRPr kumimoji="0" lang="fr-FR" sz="1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2003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L’éducation à la sexualité dans les écoles, les collèges et les lycées</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0" i="0" u="none" strike="noStrike" cap="none" normalizeH="0" baseline="0" dirty="0" smtClean="0">
                          <a:ln>
                            <a:noFill/>
                          </a:ln>
                          <a:solidFill>
                            <a:schemeClr val="bg1"/>
                          </a:solidFill>
                          <a:effectLst/>
                          <a:latin typeface="Arial" pitchFamily="34" charset="0"/>
                          <a:hlinkClick r:id=""/>
                        </a:rPr>
                        <a:t>http://www.education.gouv.fr/botexte/bo030227/MENE0300322C.htm</a:t>
                      </a:r>
                      <a:endParaRPr kumimoji="0" lang="fr-FR" sz="1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2003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La santé des élèves: programme quinquennal de prévention et d’éducation</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0" i="0" u="none" strike="noStrike" cap="none" normalizeH="0" baseline="0" dirty="0" smtClean="0">
                          <a:ln>
                            <a:noFill/>
                          </a:ln>
                          <a:solidFill>
                            <a:schemeClr val="bg1">
                              <a:lumMod val="95000"/>
                              <a:lumOff val="5000"/>
                            </a:schemeClr>
                          </a:solidFill>
                          <a:effectLst>
                            <a:outerShdw blurRad="38100" dist="38100" dir="2700000" algn="tl">
                              <a:srgbClr val="000000">
                                <a:alpha val="43137"/>
                              </a:srgbClr>
                            </a:outerShdw>
                          </a:effectLst>
                          <a:latin typeface="Arial" pitchFamily="34" charset="0"/>
                          <a:hlinkClick r:id=""/>
                        </a:rPr>
                        <a:t>h</a:t>
                      </a:r>
                      <a:r>
                        <a:rPr kumimoji="0" lang="fr-FR" sz="1400" b="0" i="0" u="none" strike="noStrike" cap="none" normalizeH="0" baseline="0" dirty="0" smtClean="0">
                          <a:ln>
                            <a:noFill/>
                          </a:ln>
                          <a:solidFill>
                            <a:schemeClr val="bg1">
                              <a:lumMod val="95000"/>
                              <a:lumOff val="5000"/>
                            </a:schemeClr>
                          </a:solidFill>
                          <a:effectLst/>
                          <a:latin typeface="Arial" pitchFamily="34" charset="0"/>
                          <a:hlinkClick r:id=""/>
                        </a:rPr>
                        <a:t>ttp://www.education.gouv.fr/bo/2003/46/MENE0302706C.htm</a:t>
                      </a:r>
                      <a:endParaRPr kumimoji="0" lang="fr-FR" sz="1400" b="0" i="0" u="none" strike="noStrike" cap="none" normalizeH="0" baseline="0" dirty="0" smtClean="0">
                        <a:ln>
                          <a:noFill/>
                        </a:ln>
                        <a:solidFill>
                          <a:schemeClr val="bg1">
                            <a:lumMod val="95000"/>
                            <a:lumOff val="5000"/>
                          </a:schemeClr>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Grp="1"/>
          </p:cNvSpPr>
          <p:nvPr>
            <p:ph type="body" idx="1"/>
          </p:nvPr>
        </p:nvSpPr>
        <p:spPr>
          <a:xfrm>
            <a:off x="179512" y="260648"/>
            <a:ext cx="8784976" cy="3357586"/>
          </a:xfrm>
        </p:spPr>
        <p:txBody>
          <a:bodyPr>
            <a:noAutofit/>
          </a:bodyPr>
          <a:lstStyle>
            <a:extLst/>
          </a:lstStyle>
          <a:p>
            <a:pPr marL="0" indent="0" algn="just"/>
            <a:endParaRPr lang="fr-FR" sz="3200" dirty="0">
              <a:solidFill>
                <a:schemeClr val="bg1"/>
              </a:solidFill>
            </a:endParaRPr>
          </a:p>
          <a:p>
            <a:pPr marL="0" indent="0" algn="just"/>
            <a:r>
              <a:rPr lang="fr-FR" sz="2400" b="1" dirty="0" smtClean="0">
                <a:solidFill>
                  <a:schemeClr val="bg1"/>
                </a:solidFill>
              </a:rPr>
              <a:t>« </a:t>
            </a:r>
            <a:r>
              <a:rPr lang="fr-FR" sz="2400" b="1" i="1" dirty="0" smtClean="0">
                <a:solidFill>
                  <a:schemeClr val="bg1"/>
                </a:solidFill>
              </a:rPr>
              <a:t>À l’opposé d’un conditionnement, l’éducation à la santé vise à aider chaque jeune à s’approprier progressivement les moyens </a:t>
            </a:r>
            <a:r>
              <a:rPr lang="fr-FR" sz="2400" b="1" i="1" dirty="0" smtClean="0">
                <a:solidFill>
                  <a:srgbClr val="FF0000"/>
                </a:solidFill>
              </a:rPr>
              <a:t>d’opérer des choix, d’adopter des comportements responsables, pour lui-même comme vis-à-vis d’autrui et de l’environnement</a:t>
            </a:r>
            <a:r>
              <a:rPr lang="fr-FR" sz="2400" b="1" dirty="0" smtClean="0">
                <a:solidFill>
                  <a:srgbClr val="FF0000"/>
                </a:solidFill>
              </a:rPr>
              <a:t>. </a:t>
            </a:r>
            <a:r>
              <a:rPr lang="fr-FR" sz="2400" b="1" i="1" dirty="0" smtClean="0">
                <a:solidFill>
                  <a:schemeClr val="bg1"/>
                </a:solidFill>
              </a:rPr>
              <a:t>Elle permet ainsi de préparer les jeunes à </a:t>
            </a:r>
            <a:r>
              <a:rPr lang="fr-FR" sz="2400" b="1" i="1" dirty="0" smtClean="0">
                <a:solidFill>
                  <a:srgbClr val="FF0000"/>
                </a:solidFill>
              </a:rPr>
              <a:t>exercer leur citoyenneté avec responsabilité, </a:t>
            </a:r>
            <a:r>
              <a:rPr lang="fr-FR" sz="2400" b="1" i="1" dirty="0" smtClean="0">
                <a:solidFill>
                  <a:schemeClr val="bg1"/>
                </a:solidFill>
              </a:rPr>
              <a:t>dans une société où les questions de santé constituent une préoccupation majeure. Ni simple discours sur la santé, ni seulement apport d'informations, elle a pour objectif le développement de compétences. »</a:t>
            </a:r>
          </a:p>
          <a:p>
            <a:pPr marL="0" indent="0" algn="just"/>
            <a:endParaRPr lang="fr-FR" sz="2400" b="1" i="1" dirty="0" smtClean="0">
              <a:solidFill>
                <a:schemeClr val="bg1"/>
              </a:solidFill>
            </a:endParaRPr>
          </a:p>
          <a:p>
            <a:pPr marL="0" indent="0" algn="just">
              <a:lnSpc>
                <a:spcPct val="80000"/>
              </a:lnSpc>
            </a:pPr>
            <a:r>
              <a:rPr lang="fr-FR" sz="2400" b="1" i="1" dirty="0" smtClean="0">
                <a:solidFill>
                  <a:schemeClr val="bg1"/>
                </a:solidFill>
              </a:rPr>
              <a:t>«</a:t>
            </a:r>
            <a:r>
              <a:rPr lang="fr-FR" sz="2400" b="1" i="1" dirty="0">
                <a:solidFill>
                  <a:schemeClr val="bg1"/>
                </a:solidFill>
              </a:rPr>
              <a:t> Ces compétences reposent à la fois sur : </a:t>
            </a:r>
          </a:p>
          <a:p>
            <a:pPr marL="0" indent="0" algn="just">
              <a:lnSpc>
                <a:spcPct val="80000"/>
              </a:lnSpc>
              <a:buFontTx/>
              <a:buChar char="-"/>
            </a:pPr>
            <a:r>
              <a:rPr lang="fr-FR" sz="2400" b="1" i="1" dirty="0">
                <a:solidFill>
                  <a:schemeClr val="bg1"/>
                </a:solidFill>
              </a:rPr>
              <a:t> l'appropriation de connaissances utiles pour comprendre et agir, </a:t>
            </a:r>
          </a:p>
          <a:p>
            <a:pPr marL="0" indent="0" algn="just">
              <a:lnSpc>
                <a:spcPct val="80000"/>
              </a:lnSpc>
              <a:buFontTx/>
              <a:buChar char="-"/>
            </a:pPr>
            <a:r>
              <a:rPr lang="fr-FR" sz="2400" b="1" i="1" dirty="0">
                <a:solidFill>
                  <a:schemeClr val="bg1"/>
                </a:solidFill>
              </a:rPr>
              <a:t> la maîtrise de méthodes de pensée et d'action, </a:t>
            </a:r>
          </a:p>
          <a:p>
            <a:pPr marL="0" indent="0" algn="just">
              <a:lnSpc>
                <a:spcPct val="80000"/>
              </a:lnSpc>
            </a:pPr>
            <a:r>
              <a:rPr lang="fr-FR" sz="2400" b="1" i="1" dirty="0" smtClean="0">
                <a:solidFill>
                  <a:schemeClr val="bg1"/>
                </a:solidFill>
              </a:rPr>
              <a:t>- le </a:t>
            </a:r>
            <a:r>
              <a:rPr lang="fr-FR" sz="2400" b="1" i="1" dirty="0">
                <a:solidFill>
                  <a:schemeClr val="bg1"/>
                </a:solidFill>
              </a:rPr>
              <a:t>développement d'attitudes, telles que l'estime de soi, le respect des autres, la solidarité, l'autonomie, la responsabilité</a:t>
            </a:r>
            <a:r>
              <a:rPr lang="fr-FR" sz="2400" b="1" i="1" dirty="0" smtClean="0">
                <a:solidFill>
                  <a:schemeClr val="bg1"/>
                </a:solidFill>
              </a:rPr>
              <a:t>. »</a:t>
            </a:r>
            <a:endParaRPr lang="fr-FR" sz="2400" b="1" i="1" dirty="0">
              <a:solidFill>
                <a:schemeClr val="bg1"/>
              </a:solidFill>
            </a:endParaRPr>
          </a:p>
          <a:p>
            <a:pPr marL="0" indent="0" algn="just"/>
            <a:endParaRPr lang="fr-FR" sz="2400" b="1" i="1" dirty="0">
              <a:solidFill>
                <a:schemeClr val="bg1"/>
              </a:solidFill>
            </a:endParaRPr>
          </a:p>
        </p:txBody>
      </p:sp>
      <p:sp>
        <p:nvSpPr>
          <p:cNvPr id="17" name="Espace réservé du numéro de diapositive 16"/>
          <p:cNvSpPr>
            <a:spLocks noGrp="1"/>
          </p:cNvSpPr>
          <p:nvPr>
            <p:ph type="sldNum" sz="quarter" idx="12"/>
          </p:nvPr>
        </p:nvSpPr>
        <p:spPr/>
        <p:txBody>
          <a:bodyPr/>
          <a:lstStyle/>
          <a:p>
            <a:fld id="{1AD93096-5B34-4342-9326-69289CEAE4C2}" type="slidenum">
              <a:rPr smtClean="0">
                <a:solidFill>
                  <a:srgbClr val="E9E5DC"/>
                </a:solidFill>
              </a:rPr>
              <a:pPr/>
              <a:t>14</a:t>
            </a:fld>
            <a:endParaRPr>
              <a:solidFill>
                <a:srgbClr val="E9E5DC"/>
              </a:solidFill>
            </a:endParaRPr>
          </a:p>
        </p:txBody>
      </p:sp>
      <p:graphicFrame>
        <p:nvGraphicFramePr>
          <p:cNvPr id="13" name="Tableau 12"/>
          <p:cNvGraphicFramePr>
            <a:graphicFrameLocks noGrp="1"/>
          </p:cNvGraphicFramePr>
          <p:nvPr>
            <p:extLst>
              <p:ext uri="{D42A27DB-BD31-4B8C-83A1-F6EECF244321}">
                <p14:modId xmlns:p14="http://schemas.microsoft.com/office/powerpoint/2010/main" val="1839497299"/>
              </p:ext>
            </p:extLst>
          </p:nvPr>
        </p:nvGraphicFramePr>
        <p:xfrm>
          <a:off x="0" y="0"/>
          <a:ext cx="9143999" cy="652272"/>
        </p:xfrm>
        <a:graphic>
          <a:graphicData uri="http://schemas.openxmlformats.org/drawingml/2006/table">
            <a:tbl>
              <a:tblPr>
                <a:effectLst>
                  <a:outerShdw blurRad="50800" dist="38100" algn="l" rotWithShape="0">
                    <a:schemeClr val="tx1">
                      <a:alpha val="40000"/>
                    </a:schemeClr>
                  </a:outerShdw>
                </a:effectLst>
              </a:tblPr>
              <a:tblGrid>
                <a:gridCol w="1206857"/>
                <a:gridCol w="1172571"/>
                <a:gridCol w="6764571"/>
              </a:tblGrid>
              <a:tr h="5794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1998</a:t>
                      </a:r>
                      <a:endParaRPr kumimoji="0" lang="fr-FR" sz="2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Orientations pour l’ES à l’école et au collège</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0" i="0" u="none" strike="noStrike" cap="none" normalizeH="0" baseline="0" dirty="0" smtClean="0">
                          <a:ln>
                            <a:noFill/>
                          </a:ln>
                          <a:solidFill>
                            <a:srgbClr val="00B0F0"/>
                          </a:solidFill>
                          <a:effectLst/>
                          <a:latin typeface="Arial" pitchFamily="34" charset="0"/>
                          <a:hlinkClick r:id=""/>
                        </a:rPr>
                        <a:t>http://www.education.gouv.fr/botexte/bo981203/SCOE9802899C.htm</a:t>
                      </a:r>
                      <a:endParaRPr kumimoji="0" lang="fr-FR" sz="1400" b="0" i="0" u="none" strike="noStrike" cap="none" normalizeH="0" baseline="0" dirty="0" smtClean="0">
                        <a:ln>
                          <a:noFill/>
                        </a:ln>
                        <a:solidFill>
                          <a:srgbClr val="00B0F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17"/>
          <p:cNvSpPr>
            <a:spLocks noChangeArrowheads="1"/>
          </p:cNvSpPr>
          <p:nvPr/>
        </p:nvSpPr>
        <p:spPr bwMode="auto">
          <a:xfrm>
            <a:off x="395536" y="47033"/>
            <a:ext cx="8423031" cy="951185"/>
          </a:xfrm>
          <a:prstGeom prst="rect">
            <a:avLst/>
          </a:prstGeom>
          <a:noFill/>
          <a:ln w="9525">
            <a:noFill/>
            <a:miter lim="800000"/>
            <a:headEnd/>
            <a:tailEnd/>
          </a:ln>
          <a:effectLst/>
        </p:spPr>
        <p:txBody>
          <a:bodyPr/>
          <a:lstStyle/>
          <a:p>
            <a:pPr algn="ctr">
              <a:defRPr/>
            </a:pPr>
            <a:r>
              <a:rPr lang="fr-FR" sz="2800" b="1" dirty="0">
                <a:solidFill>
                  <a:srgbClr val="0000FF"/>
                </a:solidFill>
                <a:effectLst>
                  <a:outerShdw blurRad="38100" dist="38100" dir="2700000" algn="tl">
                    <a:srgbClr val="C0C0C0"/>
                  </a:outerShdw>
                </a:effectLst>
              </a:rPr>
              <a:t>L’Education à la </a:t>
            </a:r>
            <a:r>
              <a:rPr lang="fr-FR" sz="2800" b="1" dirty="0" smtClean="0">
                <a:solidFill>
                  <a:srgbClr val="0000FF"/>
                </a:solidFill>
                <a:effectLst>
                  <a:outerShdw blurRad="38100" dist="38100" dir="2700000" algn="tl">
                    <a:srgbClr val="C0C0C0"/>
                  </a:outerShdw>
                </a:effectLst>
              </a:rPr>
              <a:t>Santé : autres </a:t>
            </a:r>
            <a:r>
              <a:rPr lang="fr-FR" sz="2800" b="1" dirty="0">
                <a:solidFill>
                  <a:srgbClr val="0000FF"/>
                </a:solidFill>
                <a:effectLst>
                  <a:outerShdw blurRad="38100" dist="38100" dir="2700000" algn="tl">
                    <a:srgbClr val="C0C0C0"/>
                  </a:outerShdw>
                </a:effectLst>
              </a:rPr>
              <a:t>textes en vigueur</a:t>
            </a:r>
          </a:p>
        </p:txBody>
      </p:sp>
      <p:graphicFrame>
        <p:nvGraphicFramePr>
          <p:cNvPr id="8" name="Group 13"/>
          <p:cNvGraphicFramePr>
            <a:graphicFrameLocks noGrp="1"/>
          </p:cNvGraphicFramePr>
          <p:nvPr/>
        </p:nvGraphicFramePr>
        <p:xfrm>
          <a:off x="0" y="1124744"/>
          <a:ext cx="9143999" cy="4464685"/>
        </p:xfrm>
        <a:graphic>
          <a:graphicData uri="http://schemas.openxmlformats.org/drawingml/2006/table">
            <a:tbl>
              <a:tblPr/>
              <a:tblGrid>
                <a:gridCol w="1206857"/>
                <a:gridCol w="1172571"/>
                <a:gridCol w="6764571"/>
              </a:tblGrid>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Année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Source</a:t>
                      </a:r>
                      <a:endParaRPr kumimoji="0" lang="fr-FR" sz="2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Titre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2005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Repères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Guide d’intervention en milieu scolaire pour la prévention des conduites </a:t>
                      </a:r>
                      <a:r>
                        <a:rPr kumimoji="0" lang="fr-FR" sz="2000" b="0" i="0" u="none" strike="noStrike" cap="none" normalizeH="0" baseline="0" dirty="0" err="1" smtClean="0">
                          <a:ln>
                            <a:noFill/>
                          </a:ln>
                          <a:solidFill>
                            <a:schemeClr val="bg1"/>
                          </a:solidFill>
                          <a:effectLst>
                            <a:outerShdw blurRad="38100" dist="38100" dir="2700000" algn="tl">
                              <a:srgbClr val="000000">
                                <a:alpha val="43137"/>
                              </a:srgbClr>
                            </a:outerShdw>
                          </a:effectLst>
                          <a:latin typeface="Tahoma" pitchFamily="34" charset="0"/>
                        </a:rPr>
                        <a:t>addictives</a:t>
                      </a: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 (alcool, tabac, cannabis…)</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0" i="0" u="none" strike="noStrike" cap="none" normalizeH="0" baseline="0" dirty="0" smtClean="0">
                          <a:ln>
                            <a:noFill/>
                          </a:ln>
                          <a:solidFill>
                            <a:schemeClr val="bg1"/>
                          </a:solidFill>
                          <a:effectLst/>
                          <a:latin typeface="Arial" pitchFamily="34" charset="0"/>
                          <a:hlinkClick r:id=""/>
                        </a:rPr>
                        <a:t>http://eduscol.education.fr/D0190/guide_intervention.pdf</a:t>
                      </a:r>
                      <a:endParaRPr kumimoji="0" lang="fr-FR" sz="1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2006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Lettre de rentrée scolaire</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0" i="0" u="none" strike="noStrike" cap="none" normalizeH="0" baseline="0" dirty="0" smtClean="0">
                          <a:ln>
                            <a:noFill/>
                          </a:ln>
                          <a:solidFill>
                            <a:schemeClr val="bg1"/>
                          </a:solidFill>
                          <a:effectLst/>
                          <a:latin typeface="Arial" pitchFamily="34" charset="0"/>
                          <a:hlinkClick r:id=""/>
                        </a:rPr>
                        <a:t>http://www.education.gouv.fr/bo/2006/13/MENE0600903C.htm</a:t>
                      </a:r>
                      <a:endParaRPr kumimoji="0" lang="fr-FR" sz="14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2006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Éducation à la responsabilité en milieu scolaire</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0" i="0" u="none" strike="noStrike" cap="none" normalizeH="0" baseline="0" dirty="0" smtClean="0">
                          <a:ln>
                            <a:noFill/>
                          </a:ln>
                          <a:solidFill>
                            <a:schemeClr val="bg1"/>
                          </a:solidFill>
                          <a:effectLst/>
                          <a:latin typeface="Arial" pitchFamily="34" charset="0"/>
                          <a:hlinkClick r:id=""/>
                        </a:rPr>
                        <a:t>http://www.education.gouv.fr/bo/2006/33/MENE0601175C.htm</a:t>
                      </a:r>
                      <a:endParaRPr kumimoji="0" lang="fr-FR" sz="1400" b="0" i="0" u="none" strike="noStrike" cap="none" normalizeH="0" baseline="0" dirty="0" smtClean="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1"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rPr>
                        <a:t>2006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Protection du milieu scolaire (CESC)</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1400" b="1" i="0" u="none" strike="noStrike" cap="none" normalizeH="0" baseline="0" dirty="0" smtClean="0">
                          <a:ln>
                            <a:noFill/>
                          </a:ln>
                          <a:solidFill>
                            <a:schemeClr val="bg1"/>
                          </a:solidFill>
                          <a:effectLst/>
                          <a:latin typeface="Arial" pitchFamily="34" charset="0"/>
                          <a:hlinkClick r:id=""/>
                        </a:rPr>
                        <a:t>http://www.education.gouv.fr/bo/2006/45/MENE0602019C.htm</a:t>
                      </a:r>
                      <a:endParaRPr kumimoji="0" lang="fr-FR" sz="2000" b="1" i="0" u="none" strike="noStrike" cap="none" normalizeH="0" baseline="0" dirty="0" smtClean="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2011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fr-FR"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rPr>
                        <a:t>Politique éducative de santé dans les territoires académiques</a:t>
                      </a:r>
                    </a:p>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lang="fr-FR" sz="1400" b="0" kern="1200" dirty="0" smtClean="0">
                          <a:solidFill>
                            <a:schemeClr val="bg1"/>
                          </a:solidFill>
                          <a:effectLst/>
                          <a:latin typeface="Arial" pitchFamily="34" charset="0"/>
                          <a:ea typeface="Tahoma" pitchFamily="34" charset="0"/>
                          <a:cs typeface="Arial" pitchFamily="34" charset="0"/>
                          <a:hlinkClick r:id="rId3"/>
                        </a:rPr>
                        <a:t>http://eduscol.education.fr/cid54929/la-politique-educative-de-sante.html</a:t>
                      </a:r>
                      <a:endParaRPr lang="fr-FR" sz="1400" b="0" kern="1200" dirty="0" smtClean="0">
                        <a:solidFill>
                          <a:schemeClr val="bg1"/>
                        </a:solidFill>
                        <a:effectLst/>
                        <a:latin typeface="Arial" pitchFamily="34" charset="0"/>
                        <a:ea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9" name="Espace réservé du numéro de diapositive 8"/>
          <p:cNvSpPr>
            <a:spLocks noGrp="1"/>
          </p:cNvSpPr>
          <p:nvPr>
            <p:ph type="sldNum" sz="quarter" idx="12"/>
          </p:nvPr>
        </p:nvSpPr>
        <p:spPr/>
        <p:txBody>
          <a:bodyPr/>
          <a:lstStyle/>
          <a:p>
            <a:fld id="{1AD93096-5B34-4342-9326-69289CEAE4C2}" type="slidenum">
              <a:rPr smtClean="0">
                <a:solidFill>
                  <a:srgbClr val="E9E5DC"/>
                </a:solidFill>
              </a:rPr>
              <a:pPr/>
              <a:t>15</a:t>
            </a:fld>
            <a:endParaRPr>
              <a:solidFill>
                <a:srgbClr val="E9E5DC"/>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24744"/>
            <a:ext cx="7772400" cy="1974059"/>
          </a:xfrm>
        </p:spPr>
        <p:txBody>
          <a:bodyPr/>
          <a:lstStyle/>
          <a:p>
            <a:pPr algn="ctr"/>
            <a:r>
              <a:rPr lang="fr-FR" dirty="0" smtClean="0"/>
              <a:t>LES  COMPETENCES  </a:t>
            </a:r>
            <a:r>
              <a:rPr lang="fr-FR" dirty="0"/>
              <a:t/>
            </a:r>
            <a:br>
              <a:rPr lang="fr-FR" dirty="0"/>
            </a:br>
            <a:r>
              <a:rPr lang="fr-FR" dirty="0" smtClean="0"/>
              <a:t> EN  EDUCATION  A  LA  Sante</a:t>
            </a:r>
            <a:endParaRPr lang="fr-FR" dirty="0"/>
          </a:p>
        </p:txBody>
      </p:sp>
      <p:sp>
        <p:nvSpPr>
          <p:cNvPr id="6" name="Espace réservé du numéro de diapositive 5"/>
          <p:cNvSpPr>
            <a:spLocks noGrp="1"/>
          </p:cNvSpPr>
          <p:nvPr>
            <p:ph type="sldNum" sz="quarter" idx="12"/>
          </p:nvPr>
        </p:nvSpPr>
        <p:spPr/>
        <p:txBody>
          <a:bodyPr/>
          <a:lstStyle/>
          <a:p>
            <a:fld id="{1AD93096-5B34-4342-9326-69289CEAE4C2}" type="slidenum">
              <a:rPr smtClean="0">
                <a:solidFill>
                  <a:srgbClr val="E9E5DC"/>
                </a:solidFill>
              </a:rPr>
              <a:pPr/>
              <a:t>16</a:t>
            </a:fld>
            <a:endParaRPr>
              <a:solidFill>
                <a:srgbClr val="E9E5DC"/>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2285984" y="2357430"/>
            <a:ext cx="4857784" cy="1714512"/>
          </a:xfrm>
          <a:prstGeom prst="ellipse">
            <a:avLst/>
          </a:prstGeom>
          <a:solidFill>
            <a:schemeClr val="tx1"/>
          </a:solidFill>
          <a:effectLst>
            <a:outerShdw blurRad="50800" dist="38100" dir="18900000" algn="bl" rotWithShape="0">
              <a:srgbClr val="FF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0000"/>
              </a:solidFill>
            </a:endParaRPr>
          </a:p>
          <a:p>
            <a:pPr algn="ctr"/>
            <a:r>
              <a:rPr lang="fr-FR" sz="2400" b="1" dirty="0">
                <a:solidFill>
                  <a:srgbClr val="FF0000"/>
                </a:solidFill>
                <a:effectLst>
                  <a:outerShdw blurRad="38100" dist="38100" dir="2700000" algn="tl">
                    <a:srgbClr val="000000">
                      <a:alpha val="43137"/>
                    </a:srgbClr>
                  </a:outerShdw>
                </a:effectLst>
              </a:rPr>
              <a:t>Éduquer à la santé et à la responsabilité c’est permettre à l’élève de….</a:t>
            </a:r>
          </a:p>
          <a:p>
            <a:pPr algn="ctr"/>
            <a:endParaRPr lang="fr-FR" sz="2400" dirty="0">
              <a:solidFill>
                <a:prstClr val="white"/>
              </a:solidFill>
            </a:endParaRPr>
          </a:p>
        </p:txBody>
      </p:sp>
      <p:sp>
        <p:nvSpPr>
          <p:cNvPr id="8" name="Rectangle 7"/>
          <p:cNvSpPr/>
          <p:nvPr/>
        </p:nvSpPr>
        <p:spPr>
          <a:xfrm>
            <a:off x="2500298" y="500043"/>
            <a:ext cx="4572000" cy="923330"/>
          </a:xfrm>
          <a:prstGeom prst="rect">
            <a:avLst/>
          </a:prstGeom>
          <a:ln w="28575">
            <a:solidFill>
              <a:srgbClr val="FF0000"/>
            </a:solidFill>
          </a:ln>
          <a:effectLst>
            <a:outerShdw blurRad="50800" dist="38100" algn="l" rotWithShape="0">
              <a:prstClr val="black">
                <a:alpha val="40000"/>
              </a:prstClr>
            </a:outerShdw>
          </a:effectLst>
        </p:spPr>
        <p:txBody>
          <a:bodyPr wrap="square">
            <a:spAutoFit/>
          </a:bodyPr>
          <a:lstStyle/>
          <a:p>
            <a:pPr algn="ctr"/>
            <a:r>
              <a:rPr lang="fr-FR" b="1" dirty="0">
                <a:solidFill>
                  <a:prstClr val="white"/>
                </a:solidFill>
                <a:effectLst>
                  <a:outerShdw blurRad="38100" dist="38100" dir="2700000" algn="tl">
                    <a:srgbClr val="000000">
                      <a:alpha val="43137"/>
                    </a:srgbClr>
                  </a:outerShdw>
                </a:effectLst>
              </a:rPr>
              <a:t>DÉVELOPPER SES COMPÉTENCES </a:t>
            </a:r>
            <a:r>
              <a:rPr lang="fr-FR" b="1" dirty="0" smtClean="0">
                <a:solidFill>
                  <a:prstClr val="white"/>
                </a:solidFill>
                <a:effectLst>
                  <a:outerShdw blurRad="38100" dist="38100" dir="2700000" algn="tl">
                    <a:srgbClr val="000000">
                      <a:alpha val="43137"/>
                    </a:srgbClr>
                  </a:outerShdw>
                </a:effectLst>
              </a:rPr>
              <a:t>      </a:t>
            </a:r>
          </a:p>
          <a:p>
            <a:pPr algn="ctr"/>
            <a:r>
              <a:rPr lang="fr-FR" b="1" dirty="0" smtClean="0">
                <a:solidFill>
                  <a:prstClr val="white"/>
                </a:solidFill>
                <a:effectLst>
                  <a:outerShdw blurRad="38100" dist="38100" dir="2700000" algn="tl">
                    <a:srgbClr val="000000">
                      <a:alpha val="43137"/>
                    </a:srgbClr>
                  </a:outerShdw>
                </a:effectLst>
              </a:rPr>
              <a:t>   PERSONNELLES </a:t>
            </a:r>
            <a:r>
              <a:rPr lang="fr-FR" b="1" dirty="0">
                <a:solidFill>
                  <a:prstClr val="white"/>
                </a:solidFill>
                <a:effectLst>
                  <a:outerShdw blurRad="38100" dist="38100" dir="2700000" algn="tl">
                    <a:srgbClr val="000000">
                      <a:alpha val="43137"/>
                    </a:srgbClr>
                  </a:outerShdw>
                </a:effectLst>
              </a:rPr>
              <a:t>, </a:t>
            </a:r>
            <a:r>
              <a:rPr lang="fr-FR" b="1" dirty="0" smtClean="0">
                <a:solidFill>
                  <a:prstClr val="white"/>
                </a:solidFill>
                <a:effectLst>
                  <a:outerShdw blurRad="38100" dist="38100" dir="2700000" algn="tl">
                    <a:srgbClr val="000000">
                      <a:alpha val="43137"/>
                    </a:srgbClr>
                  </a:outerShdw>
                </a:effectLst>
              </a:rPr>
              <a:t>SOCIALES  </a:t>
            </a:r>
            <a:r>
              <a:rPr lang="fr-FR" b="1" dirty="0">
                <a:solidFill>
                  <a:prstClr val="white"/>
                </a:solidFill>
                <a:effectLst>
                  <a:outerShdw blurRad="38100" dist="38100" dir="2700000" algn="tl">
                    <a:srgbClr val="000000">
                      <a:alpha val="43137"/>
                    </a:srgbClr>
                  </a:outerShdw>
                </a:effectLst>
              </a:rPr>
              <a:t>ET </a:t>
            </a:r>
            <a:r>
              <a:rPr lang="fr-FR" b="1" dirty="0" smtClean="0">
                <a:solidFill>
                  <a:prstClr val="white"/>
                </a:solidFill>
                <a:effectLst>
                  <a:outerShdw blurRad="38100" dist="38100" dir="2700000" algn="tl">
                    <a:srgbClr val="000000">
                      <a:alpha val="43137"/>
                    </a:srgbClr>
                  </a:outerShdw>
                </a:effectLst>
              </a:rPr>
              <a:t>CIVIQUES</a:t>
            </a:r>
            <a:endParaRPr lang="fr-FR" b="1" dirty="0">
              <a:solidFill>
                <a:prstClr val="white"/>
              </a:solidFill>
              <a:effectLst>
                <a:outerShdw blurRad="38100" dist="38100" dir="2700000" algn="tl">
                  <a:srgbClr val="000000">
                    <a:alpha val="43137"/>
                  </a:srgbClr>
                </a:outerShdw>
              </a:effectLst>
            </a:endParaRPr>
          </a:p>
        </p:txBody>
      </p:sp>
      <p:sp>
        <p:nvSpPr>
          <p:cNvPr id="10" name="Rectangle 9"/>
          <p:cNvSpPr/>
          <p:nvPr/>
        </p:nvSpPr>
        <p:spPr>
          <a:xfrm>
            <a:off x="285720" y="4786322"/>
            <a:ext cx="3929090" cy="1200329"/>
          </a:xfrm>
          <a:prstGeom prst="rect">
            <a:avLst/>
          </a:prstGeom>
          <a:noFill/>
          <a:ln w="28575">
            <a:solidFill>
              <a:srgbClr val="FF0000"/>
            </a:solidFill>
          </a:ln>
          <a:effectLst>
            <a:outerShdw blurRad="50800" dist="38100" algn="l" rotWithShape="0">
              <a:prstClr val="black">
                <a:alpha val="40000"/>
              </a:prstClr>
            </a:outerShdw>
          </a:effectLst>
        </p:spPr>
        <p:txBody>
          <a:bodyPr wrap="square">
            <a:spAutoFit/>
          </a:bodyPr>
          <a:lstStyle/>
          <a:p>
            <a:pPr algn="ctr"/>
            <a:r>
              <a:rPr lang="fr-FR" b="1" dirty="0">
                <a:solidFill>
                  <a:prstClr val="white"/>
                </a:solidFill>
                <a:effectLst>
                  <a:outerShdw blurRad="38100" dist="38100" dir="2700000" algn="tl">
                    <a:srgbClr val="000000">
                      <a:alpha val="43137"/>
                    </a:srgbClr>
                  </a:outerShdw>
                </a:effectLst>
              </a:rPr>
              <a:t>CONNAITRE SON CORPS, SA SANTE, LES COMPORTEMENTS ET LEURS EFFETS</a:t>
            </a:r>
          </a:p>
          <a:p>
            <a:pPr algn="ctr"/>
            <a:endParaRPr lang="fr-FR" dirty="0">
              <a:solidFill>
                <a:prstClr val="white"/>
              </a:solidFill>
            </a:endParaRPr>
          </a:p>
        </p:txBody>
      </p:sp>
      <p:sp>
        <p:nvSpPr>
          <p:cNvPr id="15" name="Rectangle 14"/>
          <p:cNvSpPr/>
          <p:nvPr/>
        </p:nvSpPr>
        <p:spPr>
          <a:xfrm>
            <a:off x="4786314" y="4786322"/>
            <a:ext cx="4143372" cy="1200329"/>
          </a:xfrm>
          <a:prstGeom prst="rect">
            <a:avLst/>
          </a:prstGeom>
          <a:ln w="28575">
            <a:solidFill>
              <a:srgbClr val="FF0000"/>
            </a:solidFill>
          </a:ln>
          <a:effectLst>
            <a:outerShdw blurRad="50800" dist="38100" algn="l" rotWithShape="0">
              <a:schemeClr val="bg1">
                <a:alpha val="40000"/>
              </a:schemeClr>
            </a:outerShdw>
          </a:effectLst>
        </p:spPr>
        <p:txBody>
          <a:bodyPr wrap="square">
            <a:spAutoFit/>
          </a:bodyPr>
          <a:lstStyle/>
          <a:p>
            <a:pPr algn="ctr"/>
            <a:r>
              <a:rPr lang="fr-FR" b="1" dirty="0">
                <a:solidFill>
                  <a:prstClr val="white"/>
                </a:solidFill>
                <a:effectLst>
                  <a:outerShdw blurRad="38100" dist="38100" dir="2700000" algn="tl">
                    <a:srgbClr val="000000">
                      <a:alpha val="43137"/>
                    </a:srgbClr>
                  </a:outerShdw>
                </a:effectLst>
              </a:rPr>
              <a:t>ACQUÉRIR LES MOYENS D’UN REGARD CRITIQUE VIS-À-VIS DE SON ENVIRONNEMENT</a:t>
            </a:r>
          </a:p>
          <a:p>
            <a:pPr algn="ctr"/>
            <a:endParaRPr lang="fr-FR" dirty="0">
              <a:solidFill>
                <a:prstClr val="white"/>
              </a:solidFill>
            </a:endParaRPr>
          </a:p>
        </p:txBody>
      </p:sp>
      <p:sp>
        <p:nvSpPr>
          <p:cNvPr id="16" name="Flèche vers le bas 15"/>
          <p:cNvSpPr/>
          <p:nvPr/>
        </p:nvSpPr>
        <p:spPr>
          <a:xfrm rot="10800000">
            <a:off x="4357686" y="1571612"/>
            <a:ext cx="785818" cy="571504"/>
          </a:xfrm>
          <a:prstGeom prst="downArrow">
            <a:avLst/>
          </a:prstGeom>
          <a:solidFill>
            <a:srgbClr val="FF0000"/>
          </a:solidFill>
          <a:ln>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Flèche vers le bas 16"/>
          <p:cNvSpPr/>
          <p:nvPr/>
        </p:nvSpPr>
        <p:spPr>
          <a:xfrm>
            <a:off x="2214546" y="4000504"/>
            <a:ext cx="785818" cy="571504"/>
          </a:xfrm>
          <a:prstGeom prst="downArrow">
            <a:avLst/>
          </a:prstGeom>
          <a:solidFill>
            <a:srgbClr val="FF0000"/>
          </a:solidFill>
          <a:ln>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Flèche vers le bas 17"/>
          <p:cNvSpPr/>
          <p:nvPr/>
        </p:nvSpPr>
        <p:spPr>
          <a:xfrm>
            <a:off x="6572264" y="4000504"/>
            <a:ext cx="785818" cy="571504"/>
          </a:xfrm>
          <a:prstGeom prst="downArrow">
            <a:avLst/>
          </a:prstGeom>
          <a:solidFill>
            <a:srgbClr val="FF0000"/>
          </a:solidFill>
          <a:ln>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Ellipse 18"/>
          <p:cNvSpPr/>
          <p:nvPr/>
        </p:nvSpPr>
        <p:spPr>
          <a:xfrm>
            <a:off x="857224" y="5715016"/>
            <a:ext cx="2857520" cy="11429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prstClr val="white"/>
              </a:solidFill>
            </a:endParaRPr>
          </a:p>
          <a:p>
            <a:pPr algn="ctr"/>
            <a:r>
              <a:rPr lang="fr-FR" sz="1600" dirty="0">
                <a:solidFill>
                  <a:prstClr val="white"/>
                </a:solidFill>
                <a:effectLst>
                  <a:outerShdw blurRad="38100" dist="38100" dir="2700000" algn="tl">
                    <a:srgbClr val="000000">
                      <a:alpha val="43137"/>
                    </a:srgbClr>
                  </a:outerShdw>
                </a:effectLst>
              </a:rPr>
              <a:t>Un pôle plutôt centré sur l’apprentissage de connaissances</a:t>
            </a:r>
          </a:p>
          <a:p>
            <a:pPr algn="ctr"/>
            <a:endParaRPr lang="fr-FR" dirty="0">
              <a:solidFill>
                <a:prstClr val="white"/>
              </a:solidFill>
            </a:endParaRPr>
          </a:p>
        </p:txBody>
      </p:sp>
      <p:sp>
        <p:nvSpPr>
          <p:cNvPr id="20" name="Ellipse 19"/>
          <p:cNvSpPr/>
          <p:nvPr/>
        </p:nvSpPr>
        <p:spPr>
          <a:xfrm>
            <a:off x="5572132" y="5715016"/>
            <a:ext cx="2857520" cy="11429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prstClr val="white"/>
              </a:solidFill>
            </a:endParaRPr>
          </a:p>
          <a:p>
            <a:pPr algn="ctr"/>
            <a:r>
              <a:rPr lang="fr-FR" sz="1600" dirty="0">
                <a:solidFill>
                  <a:prstClr val="white"/>
                </a:solidFill>
                <a:effectLst>
                  <a:outerShdw blurRad="38100" dist="38100" dir="2700000" algn="tl">
                    <a:srgbClr val="000000">
                      <a:alpha val="43137"/>
                    </a:srgbClr>
                  </a:outerShdw>
                </a:effectLst>
              </a:rPr>
              <a:t>Un pôle plutôt centré sur l’apprentissage de capacités</a:t>
            </a:r>
          </a:p>
          <a:p>
            <a:pPr algn="ctr"/>
            <a:endParaRPr lang="fr-FR" dirty="0">
              <a:solidFill>
                <a:prstClr val="white"/>
              </a:solidFill>
            </a:endParaRPr>
          </a:p>
        </p:txBody>
      </p:sp>
      <p:sp>
        <p:nvSpPr>
          <p:cNvPr id="22" name="Ellipse 21"/>
          <p:cNvSpPr/>
          <p:nvPr/>
        </p:nvSpPr>
        <p:spPr>
          <a:xfrm>
            <a:off x="0" y="476672"/>
            <a:ext cx="2857520" cy="11429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prstClr val="white"/>
              </a:solidFill>
            </a:endParaRPr>
          </a:p>
          <a:p>
            <a:pPr algn="ctr"/>
            <a:r>
              <a:rPr lang="fr-FR" sz="1600" dirty="0">
                <a:solidFill>
                  <a:prstClr val="white"/>
                </a:solidFill>
                <a:effectLst>
                  <a:outerShdw blurRad="38100" dist="38100" dir="2700000" algn="tl">
                    <a:srgbClr val="000000">
                      <a:alpha val="43137"/>
                    </a:srgbClr>
                  </a:outerShdw>
                </a:effectLst>
              </a:rPr>
              <a:t>Un pôle plutôt centré sur le développement d’attitudes</a:t>
            </a:r>
          </a:p>
          <a:p>
            <a:pPr algn="ctr"/>
            <a:endParaRPr lang="fr-FR" dirty="0">
              <a:solidFill>
                <a:prstClr val="white"/>
              </a:solidFill>
            </a:endParaRPr>
          </a:p>
        </p:txBody>
      </p:sp>
      <p:cxnSp>
        <p:nvCxnSpPr>
          <p:cNvPr id="24" name="Connecteur droit avec flèche 23"/>
          <p:cNvCxnSpPr/>
          <p:nvPr/>
        </p:nvCxnSpPr>
        <p:spPr>
          <a:xfrm rot="5400000" flipH="1" flipV="1">
            <a:off x="678629" y="2321711"/>
            <a:ext cx="2214578" cy="1143008"/>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16200000" flipV="1">
            <a:off x="6500826" y="2428868"/>
            <a:ext cx="2286016" cy="1000132"/>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10" idx="3"/>
            <a:endCxn id="15" idx="1"/>
          </p:cNvCxnSpPr>
          <p:nvPr/>
        </p:nvCxnSpPr>
        <p:spPr>
          <a:xfrm>
            <a:off x="4214810" y="5386487"/>
            <a:ext cx="571504" cy="1588"/>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Espace réservé du numéro de diapositive 22"/>
          <p:cNvSpPr>
            <a:spLocks noGrp="1"/>
          </p:cNvSpPr>
          <p:nvPr>
            <p:ph type="sldNum" sz="quarter" idx="12"/>
          </p:nvPr>
        </p:nvSpPr>
        <p:spPr/>
        <p:txBody>
          <a:bodyPr/>
          <a:lstStyle/>
          <a:p>
            <a:fld id="{1AD93096-5B34-4342-9326-69289CEAE4C2}" type="slidenum">
              <a:rPr smtClean="0">
                <a:solidFill>
                  <a:srgbClr val="E9E5DC"/>
                </a:solidFill>
              </a:rPr>
              <a:pPr/>
              <a:t>17</a:t>
            </a:fld>
            <a:endParaRPr>
              <a:solidFill>
                <a:srgbClr val="E9E5DC"/>
              </a:solidFill>
            </a:endParaRPr>
          </a:p>
        </p:txBody>
      </p:sp>
      <p:sp>
        <p:nvSpPr>
          <p:cNvPr id="21" name="ZoneTexte 20"/>
          <p:cNvSpPr txBox="1"/>
          <p:nvPr/>
        </p:nvSpPr>
        <p:spPr>
          <a:xfrm>
            <a:off x="251520" y="0"/>
            <a:ext cx="860444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solidFill>
                  <a:schemeClr val="accent2"/>
                </a:solidFill>
              </a:rPr>
              <a:t>Conduire l’élève à opérer des choix éclairés et responsables en matière de santé</a:t>
            </a:r>
            <a:endParaRPr lang="fr-FR" b="1" dirty="0">
              <a:solidFill>
                <a:schemeClr val="accent2"/>
              </a:solidFill>
            </a:endParaRPr>
          </a:p>
        </p:txBody>
      </p:sp>
      <p:sp>
        <p:nvSpPr>
          <p:cNvPr id="25" name="ZoneTexte 24"/>
          <p:cNvSpPr txBox="1"/>
          <p:nvPr/>
        </p:nvSpPr>
        <p:spPr>
          <a:xfrm>
            <a:off x="7164288" y="980728"/>
            <a:ext cx="1979713" cy="338554"/>
          </a:xfrm>
          <a:prstGeom prst="rect">
            <a:avLst/>
          </a:prstGeom>
          <a:noFill/>
        </p:spPr>
        <p:txBody>
          <a:bodyPr wrap="square" rtlCol="0">
            <a:spAutoFit/>
          </a:bodyPr>
          <a:lstStyle/>
          <a:p>
            <a:pPr algn="ctr"/>
            <a:r>
              <a:rPr lang="fr-FR" sz="1600" dirty="0" smtClean="0"/>
              <a:t>(Jourdan, 2010)</a:t>
            </a:r>
            <a:endParaRPr lang="fr-FR" sz="1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6" grpId="0" animBg="1"/>
      <p:bldP spid="17" grpId="0" animBg="1"/>
      <p:bldP spid="18" grpId="0" animBg="1"/>
      <p:bldP spid="19" grpId="0" animBg="1"/>
      <p:bldP spid="20"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24744"/>
            <a:ext cx="7772400" cy="1974059"/>
          </a:xfrm>
        </p:spPr>
        <p:txBody>
          <a:bodyPr/>
          <a:lstStyle/>
          <a:p>
            <a:pPr algn="ctr"/>
            <a:r>
              <a:rPr lang="fr-FR" dirty="0" smtClean="0"/>
              <a:t>LES  OBSTACLES  ET  LES  LEVIERS</a:t>
            </a:r>
            <a:endParaRPr lang="fr-FR" dirty="0"/>
          </a:p>
        </p:txBody>
      </p:sp>
      <p:sp>
        <p:nvSpPr>
          <p:cNvPr id="6" name="Espace réservé du numéro de diapositive 5"/>
          <p:cNvSpPr>
            <a:spLocks noGrp="1"/>
          </p:cNvSpPr>
          <p:nvPr>
            <p:ph type="sldNum" sz="quarter" idx="12"/>
          </p:nvPr>
        </p:nvSpPr>
        <p:spPr/>
        <p:txBody>
          <a:bodyPr/>
          <a:lstStyle/>
          <a:p>
            <a:fld id="{1AD93096-5B34-4342-9326-69289CEAE4C2}" type="slidenum">
              <a:rPr smtClean="0">
                <a:solidFill>
                  <a:srgbClr val="E9E5DC"/>
                </a:solidFill>
              </a:rPr>
              <a:pPr/>
              <a:t>18</a:t>
            </a:fld>
            <a:endParaRPr>
              <a:solidFill>
                <a:srgbClr val="E9E5DC"/>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2779323584"/>
              </p:ext>
            </p:extLst>
          </p:nvPr>
        </p:nvGraphicFramePr>
        <p:xfrm>
          <a:off x="0" y="1004370"/>
          <a:ext cx="9144000" cy="5818358"/>
        </p:xfrm>
        <a:graphic>
          <a:graphicData uri="http://schemas.openxmlformats.org/drawingml/2006/table">
            <a:tbl>
              <a:tblPr firstRow="1" bandRow="1">
                <a:tableStyleId>{5C22544A-7EE6-4342-B048-85BDC9FD1C3A}</a:tableStyleId>
              </a:tblPr>
              <a:tblGrid>
                <a:gridCol w="9144000"/>
              </a:tblGrid>
              <a:tr h="457921">
                <a:tc>
                  <a:txBody>
                    <a:bodyPr/>
                    <a:lstStyle/>
                    <a:p>
                      <a:pPr algn="ctr"/>
                      <a:r>
                        <a:rPr kumimoji="0" lang="fr-FR" sz="2400" b="1" kern="1200" baseline="0" dirty="0" smtClean="0">
                          <a:solidFill>
                            <a:schemeClr val="lt1"/>
                          </a:solidFill>
                          <a:latin typeface="+mn-lt"/>
                          <a:ea typeface="+mn-ea"/>
                          <a:cs typeface="+mn-cs"/>
                        </a:rPr>
                        <a:t>OBSTACLES ET DIFFICULTES</a:t>
                      </a:r>
                      <a:endParaRPr lang="fr-FR" sz="2400" dirty="0"/>
                    </a:p>
                  </a:txBody>
                  <a:tcPr/>
                </a:tc>
              </a:tr>
              <a:tr h="641088">
                <a:tc>
                  <a:txBody>
                    <a:bodyPr/>
                    <a:lstStyle/>
                    <a:p>
                      <a:pPr algn="just"/>
                      <a:r>
                        <a:rPr kumimoji="0" lang="fr-FR" sz="1800" kern="1200" baseline="0" dirty="0" smtClean="0">
                          <a:solidFill>
                            <a:schemeClr val="dk1"/>
                          </a:solidFill>
                          <a:latin typeface="+mn-lt"/>
                          <a:ea typeface="+mn-ea"/>
                          <a:cs typeface="+mn-cs"/>
                        </a:rPr>
                        <a:t>Ce qui est évalué ? Trouver des indicateurs qualitatifs. Rentrer dans les compétences.</a:t>
                      </a:r>
                    </a:p>
                    <a:p>
                      <a:pPr algn="just"/>
                      <a:endParaRPr kumimoji="0" lang="fr-FR" sz="1800" kern="1200" baseline="0" dirty="0" smtClean="0">
                        <a:solidFill>
                          <a:schemeClr val="dk1"/>
                        </a:solidFill>
                        <a:latin typeface="+mn-lt"/>
                        <a:ea typeface="+mn-ea"/>
                        <a:cs typeface="+mn-cs"/>
                      </a:endParaRPr>
                    </a:p>
                  </a:txBody>
                  <a:tcPr/>
                </a:tc>
              </a:tr>
              <a:tr h="64108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fr-FR" sz="1800" kern="1200" baseline="0" dirty="0" smtClean="0">
                          <a:solidFill>
                            <a:schemeClr val="dk1"/>
                          </a:solidFill>
                          <a:latin typeface="+mn-lt"/>
                          <a:ea typeface="+mn-ea"/>
                          <a:cs typeface="+mn-cs"/>
                        </a:rPr>
                        <a:t>La force de conviction pour entrainer les autres (personnels enseignants, autres personnels).</a:t>
                      </a:r>
                    </a:p>
                    <a:p>
                      <a:pPr marL="0" marR="0" indent="0" algn="just" defTabSz="914400" rtl="0" eaLnBrk="1" fontAlgn="auto" latinLnBrk="0" hangingPunct="1">
                        <a:lnSpc>
                          <a:spcPct val="100000"/>
                        </a:lnSpc>
                        <a:spcBef>
                          <a:spcPts val="0"/>
                        </a:spcBef>
                        <a:spcAft>
                          <a:spcPts val="0"/>
                        </a:spcAft>
                        <a:buClrTx/>
                        <a:buSzTx/>
                        <a:buFontTx/>
                        <a:buNone/>
                        <a:tabLst/>
                        <a:defRPr/>
                      </a:pPr>
                      <a:endParaRPr lang="fr-FR" dirty="0" smtClean="0"/>
                    </a:p>
                  </a:txBody>
                  <a:tcPr/>
                </a:tc>
              </a:tr>
              <a:tr h="64108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fr-FR" sz="1800" i="0" kern="1200" baseline="0" dirty="0" smtClean="0">
                          <a:solidFill>
                            <a:schemeClr val="dk1"/>
                          </a:solidFill>
                          <a:latin typeface="+mn-lt"/>
                          <a:ea typeface="+mn-ea"/>
                          <a:cs typeface="+mn-cs"/>
                        </a:rPr>
                        <a:t>Ne pas procéder par injonction.</a:t>
                      </a:r>
                    </a:p>
                    <a:p>
                      <a:pPr marL="0" marR="0" indent="0" algn="just" defTabSz="914400" rtl="0" eaLnBrk="1" fontAlgn="auto" latinLnBrk="0" hangingPunct="1">
                        <a:lnSpc>
                          <a:spcPct val="100000"/>
                        </a:lnSpc>
                        <a:spcBef>
                          <a:spcPts val="0"/>
                        </a:spcBef>
                        <a:spcAft>
                          <a:spcPts val="0"/>
                        </a:spcAft>
                        <a:buClrTx/>
                        <a:buSzTx/>
                        <a:buFontTx/>
                        <a:buNone/>
                        <a:tabLst/>
                        <a:defRPr/>
                      </a:pPr>
                      <a:endParaRPr kumimoji="0" lang="fr-FR" sz="1800" i="0" kern="1200" baseline="0" dirty="0" smtClean="0">
                        <a:solidFill>
                          <a:schemeClr val="dk1"/>
                        </a:solidFill>
                        <a:latin typeface="+mn-lt"/>
                        <a:ea typeface="+mn-ea"/>
                        <a:cs typeface="+mn-cs"/>
                      </a:endParaRPr>
                    </a:p>
                  </a:txBody>
                  <a:tcPr/>
                </a:tc>
              </a:tr>
              <a:tr h="64108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fr-FR" sz="1800" kern="1200" baseline="0" dirty="0" smtClean="0">
                          <a:solidFill>
                            <a:schemeClr val="dk1"/>
                          </a:solidFill>
                          <a:latin typeface="+mn-lt"/>
                          <a:ea typeface="+mn-ea"/>
                          <a:cs typeface="+mn-cs"/>
                        </a:rPr>
                        <a:t>L’organisationnel et le temps pour faire les choses. Trouver la place de l’Education à  la Santé dans l’emploi du temps scolaire.</a:t>
                      </a:r>
                    </a:p>
                  </a:txBody>
                  <a:tcPr/>
                </a:tc>
              </a:tr>
              <a:tr h="641088">
                <a:tc>
                  <a:txBody>
                    <a:bodyPr/>
                    <a:lstStyle/>
                    <a:p>
                      <a:pPr algn="just"/>
                      <a:r>
                        <a:rPr kumimoji="0" lang="fr-FR" sz="1800" kern="1200" baseline="0" dirty="0" smtClean="0">
                          <a:solidFill>
                            <a:schemeClr val="dk1"/>
                          </a:solidFill>
                          <a:latin typeface="+mn-lt"/>
                          <a:ea typeface="+mn-ea"/>
                          <a:cs typeface="+mn-cs"/>
                        </a:rPr>
                        <a:t>La notion même d’Education à la Santé par les enseignants (du temps pour énoncer ses représentations).</a:t>
                      </a:r>
                    </a:p>
                  </a:txBody>
                  <a:tcPr/>
                </a:tc>
              </a:tr>
              <a:tr h="8738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fr-FR" sz="1800" kern="1200" baseline="0" dirty="0" smtClean="0">
                          <a:solidFill>
                            <a:schemeClr val="dk1"/>
                          </a:solidFill>
                          <a:latin typeface="+mn-lt"/>
                          <a:ea typeface="+mn-ea"/>
                          <a:cs typeface="+mn-cs"/>
                        </a:rPr>
                        <a:t>Difficulté à faire le lien avec une approche globale de l’Education à la Santé, notamment au niveau de l’attitude critique et du développement des compétences psychosociales.</a:t>
                      </a:r>
                    </a:p>
                  </a:txBody>
                  <a:tcPr/>
                </a:tc>
              </a:tr>
              <a:tr h="64108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fr-FR" sz="1800" kern="1200" baseline="0" dirty="0" smtClean="0">
                          <a:solidFill>
                            <a:schemeClr val="dk1"/>
                          </a:solidFill>
                          <a:latin typeface="+mn-lt"/>
                          <a:ea typeface="+mn-ea"/>
                          <a:cs typeface="+mn-cs"/>
                        </a:rPr>
                        <a:t>Trouver du matériel spécifique pour l’Education à la Santé à utiliser en classe.</a:t>
                      </a:r>
                    </a:p>
                    <a:p>
                      <a:pPr marL="0" marR="0" indent="0" algn="just" defTabSz="914400" rtl="0" eaLnBrk="1" fontAlgn="auto" latinLnBrk="0" hangingPunct="1">
                        <a:lnSpc>
                          <a:spcPct val="100000"/>
                        </a:lnSpc>
                        <a:spcBef>
                          <a:spcPts val="0"/>
                        </a:spcBef>
                        <a:spcAft>
                          <a:spcPts val="0"/>
                        </a:spcAft>
                        <a:buClrTx/>
                        <a:buSzTx/>
                        <a:buFontTx/>
                        <a:buNone/>
                        <a:tabLst/>
                        <a:defRPr/>
                      </a:pPr>
                      <a:endParaRPr lang="fr-FR" dirty="0" smtClean="0"/>
                    </a:p>
                  </a:txBody>
                  <a:tcPr/>
                </a:tc>
              </a:tr>
              <a:tr h="3663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fr-FR" sz="1800" kern="1200" baseline="0" dirty="0" smtClean="0">
                          <a:solidFill>
                            <a:schemeClr val="dk1"/>
                          </a:solidFill>
                          <a:latin typeface="+mn-lt"/>
                          <a:ea typeface="+mn-ea"/>
                          <a:cs typeface="+mn-cs"/>
                        </a:rPr>
                        <a:t>Intégrer davantage la formation en Education à la Santé dans la formation initiale (apporter des connaissances)</a:t>
                      </a:r>
                    </a:p>
                  </a:txBody>
                  <a:tcPr/>
                </a:tc>
              </a:tr>
            </a:tbl>
          </a:graphicData>
        </a:graphic>
      </p:graphicFrame>
      <p:sp>
        <p:nvSpPr>
          <p:cNvPr id="9" name="Rectangle 2"/>
          <p:cNvSpPr txBox="1">
            <a:spLocks noRot="1" noChangeArrowheads="1"/>
          </p:cNvSpPr>
          <p:nvPr/>
        </p:nvSpPr>
        <p:spPr>
          <a:xfrm>
            <a:off x="0" y="260648"/>
            <a:ext cx="9144000" cy="914400"/>
          </a:xfrm>
          <a:prstGeom prst="rect">
            <a:avLst/>
          </a:prstGeom>
        </p:spPr>
        <p:txBody>
          <a:bodyPr vert="horz" anchor="t">
            <a:noAutofit/>
          </a:bodyPr>
          <a:lstStyle/>
          <a:p>
            <a:pPr algn="ctr">
              <a:spcBef>
                <a:spcPct val="0"/>
              </a:spcBef>
              <a:defRPr/>
            </a:pPr>
            <a:r>
              <a:rPr lang="fr-FR" sz="2800" b="1" spc="-150" dirty="0" smtClean="0">
                <a:solidFill>
                  <a:srgbClr val="00B0F0"/>
                </a:solidFill>
                <a:ea typeface="ＭＳ Ｐゴシック" pitchFamily="34" charset="-128"/>
              </a:rPr>
              <a:t>Des  obstacles potentiels  et des difficultés pour les enseignants…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96752"/>
            <a:ext cx="7772400" cy="1974059"/>
          </a:xfrm>
        </p:spPr>
        <p:txBody>
          <a:bodyPr/>
          <a:lstStyle/>
          <a:p>
            <a:pPr algn="ctr"/>
            <a:r>
              <a:rPr lang="fr-FR" dirty="0" smtClean="0"/>
              <a:t>DEFINITIONS</a:t>
            </a:r>
            <a:endParaRPr lang="fr-FR" dirty="0"/>
          </a:p>
        </p:txBody>
      </p:sp>
      <p:sp>
        <p:nvSpPr>
          <p:cNvPr id="6" name="Espace réservé du numéro de diapositive 5"/>
          <p:cNvSpPr>
            <a:spLocks noGrp="1"/>
          </p:cNvSpPr>
          <p:nvPr>
            <p:ph type="sldNum" sz="quarter" idx="12"/>
          </p:nvPr>
        </p:nvSpPr>
        <p:spPr/>
        <p:txBody>
          <a:bodyPr/>
          <a:lstStyle/>
          <a:p>
            <a:fld id="{1AD93096-5B34-4342-9326-69289CEAE4C2}" type="slidenum">
              <a:rPr smtClean="0">
                <a:solidFill>
                  <a:srgbClr val="E9E5DC"/>
                </a:solidFill>
              </a:rPr>
              <a:pPr/>
              <a:t>2</a:t>
            </a:fld>
            <a:endParaRPr>
              <a:solidFill>
                <a:srgbClr val="E9E5DC"/>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239000" cy="732696"/>
          </a:xfrm>
        </p:spPr>
        <p:txBody>
          <a:bodyPr/>
          <a:lstStyle/>
          <a:p>
            <a:pPr algn="ctr"/>
            <a:r>
              <a:rPr lang="fr-FR" sz="2800" b="1" dirty="0" smtClean="0">
                <a:solidFill>
                  <a:srgbClr val="00B0F0"/>
                </a:solidFill>
                <a:effectLst/>
              </a:rPr>
              <a:t>Mais aussi des leviers …</a:t>
            </a:r>
            <a:endParaRPr lang="fr-FR" sz="2800" b="1" dirty="0">
              <a:solidFill>
                <a:srgbClr val="00B0F0"/>
              </a:solidFill>
              <a:effectLst/>
            </a:endParaRPr>
          </a:p>
        </p:txBody>
      </p:sp>
      <p:graphicFrame>
        <p:nvGraphicFramePr>
          <p:cNvPr id="5" name="Tableau 4"/>
          <p:cNvGraphicFramePr>
            <a:graphicFrameLocks noGrp="1"/>
          </p:cNvGraphicFramePr>
          <p:nvPr>
            <p:extLst>
              <p:ext uri="{D42A27DB-BD31-4B8C-83A1-F6EECF244321}">
                <p14:modId xmlns:p14="http://schemas.microsoft.com/office/powerpoint/2010/main" val="3623166550"/>
              </p:ext>
            </p:extLst>
          </p:nvPr>
        </p:nvGraphicFramePr>
        <p:xfrm>
          <a:off x="0" y="1412776"/>
          <a:ext cx="9144000" cy="5142549"/>
        </p:xfrm>
        <a:graphic>
          <a:graphicData uri="http://schemas.openxmlformats.org/drawingml/2006/table">
            <a:tbl>
              <a:tblPr firstRow="1" bandRow="1">
                <a:tableStyleId>{5C22544A-7EE6-4342-B048-85BDC9FD1C3A}</a:tableStyleId>
              </a:tblPr>
              <a:tblGrid>
                <a:gridCol w="9144000"/>
              </a:tblGrid>
              <a:tr h="510281">
                <a:tc>
                  <a:txBody>
                    <a:bodyPr/>
                    <a:lstStyle/>
                    <a:p>
                      <a:pPr algn="ctr"/>
                      <a:r>
                        <a:rPr kumimoji="0" lang="fr-FR" sz="2400" b="1" kern="1200" baseline="0" dirty="0" smtClean="0">
                          <a:solidFill>
                            <a:schemeClr val="lt1"/>
                          </a:solidFill>
                          <a:latin typeface="+mn-lt"/>
                          <a:ea typeface="+mn-ea"/>
                          <a:cs typeface="+mn-cs"/>
                        </a:rPr>
                        <a:t>ELEMENTS FACILITATEURS</a:t>
                      </a:r>
                      <a:endParaRPr lang="fr-FR" sz="2400" dirty="0"/>
                    </a:p>
                  </a:txBody>
                  <a:tcPr/>
                </a:tc>
              </a:tr>
              <a:tr h="497830">
                <a:tc>
                  <a:txBody>
                    <a:bodyPr/>
                    <a:lstStyle/>
                    <a:p>
                      <a:pPr algn="just"/>
                      <a:r>
                        <a:rPr kumimoji="0" lang="fr-FR" sz="1800" kern="1200" baseline="0" dirty="0" smtClean="0">
                          <a:solidFill>
                            <a:schemeClr val="dk1"/>
                          </a:solidFill>
                          <a:latin typeface="+mn-lt"/>
                          <a:ea typeface="+mn-ea"/>
                          <a:cs typeface="+mn-cs"/>
                        </a:rPr>
                        <a:t>La culture d’un établissement: quelles habitudes de travail en commun? Une intelligence collective.</a:t>
                      </a:r>
                      <a:endParaRPr lang="fr-FR" dirty="0" smtClean="0"/>
                    </a:p>
                  </a:txBody>
                  <a:tcPr/>
                </a:tc>
              </a:tr>
              <a:tr h="5359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fr-FR" sz="1800" kern="1200" baseline="0" dirty="0" smtClean="0">
                          <a:solidFill>
                            <a:schemeClr val="dk1"/>
                          </a:solidFill>
                          <a:latin typeface="+mn-lt"/>
                          <a:ea typeface="+mn-ea"/>
                          <a:cs typeface="+mn-cs"/>
                        </a:rPr>
                        <a:t>Les approches motivantes car l’action se fait avec d’autres.</a:t>
                      </a:r>
                    </a:p>
                  </a:txBody>
                  <a:tcPr/>
                </a:tc>
              </a:tr>
              <a:tr h="49308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fr-FR" sz="1800" kern="1200" baseline="0" dirty="0" smtClean="0">
                          <a:solidFill>
                            <a:schemeClr val="dk1"/>
                          </a:solidFill>
                          <a:latin typeface="+mn-lt"/>
                          <a:ea typeface="+mn-ea"/>
                          <a:cs typeface="+mn-cs"/>
                        </a:rPr>
                        <a:t>Les nombreuses questions posées par les thèmes. L’engagement fort des élèves dans les actions.</a:t>
                      </a:r>
                      <a:endParaRPr lang="fr-FR" dirty="0" smtClean="0"/>
                    </a:p>
                  </a:txBody>
                  <a:tcPr/>
                </a:tc>
              </a:tr>
              <a:tr h="51028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fr-FR" sz="1800" kern="1200" baseline="0" dirty="0" smtClean="0">
                          <a:solidFill>
                            <a:schemeClr val="dk1"/>
                          </a:solidFill>
                          <a:latin typeface="+mn-lt"/>
                          <a:ea typeface="+mn-ea"/>
                          <a:cs typeface="+mn-cs"/>
                        </a:rPr>
                        <a:t>L’appui sur les textes officiels</a:t>
                      </a:r>
                    </a:p>
                  </a:txBody>
                  <a:tcPr/>
                </a:tc>
              </a:tr>
              <a:tr h="535919">
                <a:tc>
                  <a:txBody>
                    <a:bodyPr/>
                    <a:lstStyle/>
                    <a:p>
                      <a:pPr algn="just"/>
                      <a:r>
                        <a:rPr kumimoji="0" lang="fr-FR" sz="1800" kern="1200" baseline="0" dirty="0" smtClean="0">
                          <a:solidFill>
                            <a:schemeClr val="dk1"/>
                          </a:solidFill>
                          <a:latin typeface="+mn-lt"/>
                          <a:ea typeface="+mn-ea"/>
                          <a:cs typeface="+mn-cs"/>
                        </a:rPr>
                        <a:t>Le partenariat avec les enseignants.</a:t>
                      </a:r>
                    </a:p>
                  </a:txBody>
                  <a:tcPr/>
                </a:tc>
              </a:tr>
              <a:tr h="564954">
                <a:tc>
                  <a:txBody>
                    <a:bodyPr/>
                    <a:lstStyle/>
                    <a:p>
                      <a:pPr algn="just"/>
                      <a:r>
                        <a:rPr kumimoji="0" lang="fr-FR" sz="1800" kern="1200" baseline="0" dirty="0" smtClean="0">
                          <a:solidFill>
                            <a:schemeClr val="dk1"/>
                          </a:solidFill>
                          <a:latin typeface="+mn-lt"/>
                          <a:ea typeface="+mn-ea"/>
                          <a:cs typeface="+mn-cs"/>
                        </a:rPr>
                        <a:t>Le travail avec les intervenants extérieurs.</a:t>
                      </a:r>
                    </a:p>
                  </a:txBody>
                  <a:tcPr/>
                </a:tc>
              </a:tr>
              <a:tr h="5649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fr-FR" sz="1800" kern="1200" baseline="0" dirty="0" smtClean="0">
                          <a:solidFill>
                            <a:schemeClr val="dk1"/>
                          </a:solidFill>
                          <a:latin typeface="+mn-lt"/>
                          <a:ea typeface="+mn-ea"/>
                          <a:cs typeface="+mn-cs"/>
                        </a:rPr>
                        <a:t>Le travail avec les parents.</a:t>
                      </a:r>
                      <a:endParaRPr lang="fr-FR" dirty="0" smtClean="0"/>
                    </a:p>
                  </a:txBody>
                  <a:tcPr/>
                </a:tc>
              </a:tr>
              <a:tr h="538090">
                <a:tc>
                  <a:txBody>
                    <a:bodyPr/>
                    <a:lstStyle/>
                    <a:p>
                      <a:pPr algn="just"/>
                      <a:r>
                        <a:rPr kumimoji="0" lang="fr-FR" sz="1800" kern="1200" baseline="0" dirty="0" smtClean="0">
                          <a:solidFill>
                            <a:schemeClr val="dk1"/>
                          </a:solidFill>
                          <a:latin typeface="+mn-lt"/>
                          <a:ea typeface="+mn-ea"/>
                          <a:cs typeface="+mn-cs"/>
                        </a:rPr>
                        <a:t>L’impact personnel : autre façon de raisonner, autres objectifs, autres démarches. Prise de recul par rapport à sa discipline.</a:t>
                      </a:r>
                      <a:endParaRPr lang="fr-FR" dirty="0" smtClean="0"/>
                    </a:p>
                  </a:txBody>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09600" y="0"/>
            <a:ext cx="8291513" cy="1252538"/>
          </a:xfrm>
          <a:prstGeom prst="rect">
            <a:avLst/>
          </a:prstGeom>
          <a:noFill/>
          <a:ln w="9525">
            <a:noFill/>
            <a:miter lim="800000"/>
            <a:headEnd/>
            <a:tailEnd/>
          </a:ln>
          <a:effectLst/>
        </p:spPr>
        <p:txBody>
          <a:bodyPr anchor="ctr"/>
          <a:lstStyle/>
          <a:p>
            <a:pPr algn="ctr">
              <a:defRPr/>
            </a:pPr>
            <a:r>
              <a:rPr lang="fr-FR" sz="2800" b="1" dirty="0">
                <a:solidFill>
                  <a:srgbClr val="00B0F0"/>
                </a:solidFill>
                <a:cs typeface="Times New Roman" pitchFamily="18" charset="0"/>
              </a:rPr>
              <a:t>Des repères pour la mise en </a:t>
            </a:r>
            <a:r>
              <a:rPr lang="fr-FR" sz="2800" b="1" dirty="0" smtClean="0">
                <a:solidFill>
                  <a:srgbClr val="00B0F0"/>
                </a:solidFill>
                <a:cs typeface="Times New Roman" pitchFamily="18" charset="0"/>
              </a:rPr>
              <a:t>œuvre</a:t>
            </a:r>
            <a:endParaRPr lang="fr-FR" sz="2800" b="1" dirty="0">
              <a:solidFill>
                <a:srgbClr val="00B0F0"/>
              </a:solidFill>
              <a:cs typeface="Times New Roman" pitchFamily="18" charset="0"/>
            </a:endParaRPr>
          </a:p>
        </p:txBody>
      </p:sp>
      <p:sp>
        <p:nvSpPr>
          <p:cNvPr id="30723" name="Rectangle 3"/>
          <p:cNvSpPr>
            <a:spLocks noChangeArrowheads="1"/>
          </p:cNvSpPr>
          <p:nvPr/>
        </p:nvSpPr>
        <p:spPr bwMode="auto">
          <a:xfrm>
            <a:off x="395536" y="1124744"/>
            <a:ext cx="8421439" cy="4278313"/>
          </a:xfrm>
          <a:prstGeom prst="rect">
            <a:avLst/>
          </a:prstGeom>
          <a:noFill/>
          <a:ln w="9525">
            <a:noFill/>
            <a:miter lim="800000"/>
            <a:headEnd/>
            <a:tailEnd/>
          </a:ln>
        </p:spPr>
        <p:txBody>
          <a:bodyPr/>
          <a:lstStyle/>
          <a:p>
            <a:pPr algn="just">
              <a:lnSpc>
                <a:spcPct val="90000"/>
              </a:lnSpc>
              <a:buClr>
                <a:srgbClr val="E9E5DC"/>
              </a:buClr>
            </a:pPr>
            <a:r>
              <a:rPr lang="fr-FR" sz="2400" dirty="0" smtClean="0">
                <a:solidFill>
                  <a:schemeClr val="bg1"/>
                </a:solidFill>
                <a:cs typeface="Times New Roman" pitchFamily="18" charset="0"/>
              </a:rPr>
              <a:t>- S’inscrire </a:t>
            </a:r>
            <a:r>
              <a:rPr lang="fr-FR" sz="2400" dirty="0">
                <a:solidFill>
                  <a:schemeClr val="bg1"/>
                </a:solidFill>
                <a:cs typeface="Times New Roman" pitchFamily="18" charset="0"/>
              </a:rPr>
              <a:t>dans un </a:t>
            </a:r>
            <a:r>
              <a:rPr lang="fr-FR" sz="2400" i="1" dirty="0">
                <a:solidFill>
                  <a:srgbClr val="FF0000"/>
                </a:solidFill>
                <a:cs typeface="Times New Roman" pitchFamily="18" charset="0"/>
              </a:rPr>
              <a:t>projet éducatif global </a:t>
            </a:r>
            <a:r>
              <a:rPr lang="fr-FR" sz="2400" dirty="0">
                <a:solidFill>
                  <a:schemeClr val="bg1"/>
                </a:solidFill>
                <a:cs typeface="Times New Roman" pitchFamily="18" charset="0"/>
              </a:rPr>
              <a:t>(notion de globalité, de processus, de parcours )</a:t>
            </a:r>
          </a:p>
          <a:p>
            <a:pPr algn="just">
              <a:lnSpc>
                <a:spcPct val="90000"/>
              </a:lnSpc>
              <a:buClr>
                <a:srgbClr val="E9E5DC"/>
              </a:buClr>
            </a:pPr>
            <a:endParaRPr lang="fr-FR" sz="2400" dirty="0">
              <a:solidFill>
                <a:schemeClr val="bg1"/>
              </a:solidFill>
              <a:cs typeface="Times New Roman" pitchFamily="18" charset="0"/>
            </a:endParaRPr>
          </a:p>
          <a:p>
            <a:pPr algn="just">
              <a:lnSpc>
                <a:spcPct val="90000"/>
              </a:lnSpc>
              <a:buClr>
                <a:srgbClr val="D34817"/>
              </a:buClr>
            </a:pPr>
            <a:r>
              <a:rPr lang="fr-FR" sz="2400" dirty="0" smtClean="0">
                <a:solidFill>
                  <a:schemeClr val="bg1"/>
                </a:solidFill>
                <a:cs typeface="Times New Roman" pitchFamily="18" charset="0"/>
              </a:rPr>
              <a:t>- Se </a:t>
            </a:r>
            <a:r>
              <a:rPr lang="fr-FR" sz="2400" dirty="0">
                <a:solidFill>
                  <a:schemeClr val="bg1"/>
                </a:solidFill>
                <a:cs typeface="Times New Roman" pitchFamily="18" charset="0"/>
              </a:rPr>
              <a:t>situer dans un principe d’éducation et </a:t>
            </a:r>
            <a:r>
              <a:rPr lang="fr-FR" sz="2400" dirty="0">
                <a:solidFill>
                  <a:srgbClr val="FF0000"/>
                </a:solidFill>
                <a:cs typeface="Times New Roman" pitchFamily="18" charset="0"/>
              </a:rPr>
              <a:t>de </a:t>
            </a:r>
            <a:r>
              <a:rPr lang="fr-FR" sz="2400" i="1" dirty="0">
                <a:solidFill>
                  <a:srgbClr val="FF0000"/>
                </a:solidFill>
                <a:cs typeface="Times New Roman" pitchFamily="18" charset="0"/>
              </a:rPr>
              <a:t>construction de l’individu</a:t>
            </a:r>
            <a:r>
              <a:rPr lang="fr-FR" sz="2400" dirty="0">
                <a:solidFill>
                  <a:schemeClr val="bg1"/>
                </a:solidFill>
                <a:cs typeface="Times New Roman" pitchFamily="18" charset="0"/>
              </a:rPr>
              <a:t> (opinion </a:t>
            </a:r>
            <a:r>
              <a:rPr lang="fr-FR" sz="2400" dirty="0" smtClean="0">
                <a:solidFill>
                  <a:schemeClr val="bg1"/>
                </a:solidFill>
                <a:cs typeface="Times New Roman" pitchFamily="18" charset="0"/>
              </a:rPr>
              <a:t>raisonnée)</a:t>
            </a:r>
            <a:endParaRPr lang="fr-FR" sz="2400" dirty="0">
              <a:solidFill>
                <a:schemeClr val="bg1"/>
              </a:solidFill>
              <a:cs typeface="Times New Roman" pitchFamily="18" charset="0"/>
            </a:endParaRPr>
          </a:p>
          <a:p>
            <a:pPr algn="just">
              <a:lnSpc>
                <a:spcPct val="90000"/>
              </a:lnSpc>
              <a:buClr>
                <a:srgbClr val="D34817"/>
              </a:buClr>
            </a:pPr>
            <a:endParaRPr lang="fr-FR" sz="2400" dirty="0">
              <a:solidFill>
                <a:schemeClr val="bg1"/>
              </a:solidFill>
              <a:cs typeface="Times New Roman" pitchFamily="18" charset="0"/>
            </a:endParaRPr>
          </a:p>
          <a:p>
            <a:pPr algn="just">
              <a:lnSpc>
                <a:spcPct val="90000"/>
              </a:lnSpc>
              <a:buClr>
                <a:srgbClr val="E9E5DC"/>
              </a:buClr>
            </a:pPr>
            <a:r>
              <a:rPr lang="fr-FR" sz="2400" dirty="0" smtClean="0">
                <a:solidFill>
                  <a:schemeClr val="bg1"/>
                </a:solidFill>
                <a:cs typeface="Times New Roman" pitchFamily="18" charset="0"/>
              </a:rPr>
              <a:t>-Prendre </a:t>
            </a:r>
            <a:r>
              <a:rPr lang="fr-FR" sz="2400" dirty="0">
                <a:solidFill>
                  <a:schemeClr val="bg1"/>
                </a:solidFill>
                <a:cs typeface="Times New Roman" pitchFamily="18" charset="0"/>
              </a:rPr>
              <a:t>en compte </a:t>
            </a:r>
            <a:r>
              <a:rPr lang="fr-FR" sz="2400" i="1" dirty="0">
                <a:solidFill>
                  <a:srgbClr val="FF0000"/>
                </a:solidFill>
                <a:cs typeface="Times New Roman" pitchFamily="18" charset="0"/>
              </a:rPr>
              <a:t>l’aspect pluridimensionnel</a:t>
            </a:r>
            <a:r>
              <a:rPr lang="fr-FR" sz="2400" dirty="0">
                <a:solidFill>
                  <a:schemeClr val="bg1"/>
                </a:solidFill>
                <a:cs typeface="Times New Roman" pitchFamily="18" charset="0"/>
              </a:rPr>
              <a:t> de toute </a:t>
            </a:r>
            <a:r>
              <a:rPr lang="fr-FR" sz="2400" dirty="0" smtClean="0">
                <a:solidFill>
                  <a:schemeClr val="bg1"/>
                </a:solidFill>
                <a:cs typeface="Times New Roman" pitchFamily="18" charset="0"/>
              </a:rPr>
              <a:t>problématique</a:t>
            </a:r>
          </a:p>
          <a:p>
            <a:pPr marL="342900" indent="-342900" algn="just">
              <a:lnSpc>
                <a:spcPct val="90000"/>
              </a:lnSpc>
              <a:buClr>
                <a:srgbClr val="E9E5DC"/>
              </a:buClr>
              <a:buFontTx/>
              <a:buChar char="-"/>
            </a:pPr>
            <a:endParaRPr lang="fr-FR" sz="2400" dirty="0">
              <a:solidFill>
                <a:schemeClr val="bg1"/>
              </a:solidFill>
              <a:cs typeface="Times New Roman" pitchFamily="18" charset="0"/>
            </a:endParaRPr>
          </a:p>
          <a:p>
            <a:pPr algn="just">
              <a:lnSpc>
                <a:spcPct val="90000"/>
              </a:lnSpc>
              <a:buClr>
                <a:srgbClr val="E9E5DC"/>
              </a:buClr>
            </a:pPr>
            <a:r>
              <a:rPr lang="fr-FR" sz="2400" dirty="0" smtClean="0">
                <a:solidFill>
                  <a:schemeClr val="bg1"/>
                </a:solidFill>
                <a:cs typeface="Times New Roman" pitchFamily="18" charset="0"/>
              </a:rPr>
              <a:t>- Prendre </a:t>
            </a:r>
            <a:r>
              <a:rPr lang="fr-FR" sz="2400" dirty="0">
                <a:solidFill>
                  <a:schemeClr val="bg1"/>
                </a:solidFill>
                <a:cs typeface="Times New Roman" pitchFamily="18" charset="0"/>
              </a:rPr>
              <a:t>en compte </a:t>
            </a:r>
            <a:r>
              <a:rPr lang="fr-FR" sz="2400" dirty="0">
                <a:solidFill>
                  <a:schemeClr val="bg1"/>
                </a:solidFill>
              </a:rPr>
              <a:t>la place déterminante du </a:t>
            </a:r>
            <a:r>
              <a:rPr lang="fr-FR" sz="2400" i="1" dirty="0">
                <a:solidFill>
                  <a:srgbClr val="FF0000"/>
                </a:solidFill>
              </a:rPr>
              <a:t>sujet social</a:t>
            </a:r>
            <a:r>
              <a:rPr lang="fr-FR" sz="2400" dirty="0">
                <a:solidFill>
                  <a:srgbClr val="FF0000"/>
                </a:solidFill>
                <a:cs typeface="Times New Roman" pitchFamily="18" charset="0"/>
              </a:rPr>
              <a:t> </a:t>
            </a:r>
          </a:p>
          <a:p>
            <a:pPr algn="just">
              <a:lnSpc>
                <a:spcPct val="90000"/>
              </a:lnSpc>
              <a:buClr>
                <a:srgbClr val="E9E5DC"/>
              </a:buClr>
            </a:pPr>
            <a:endParaRPr lang="fr-FR" sz="2400" dirty="0">
              <a:solidFill>
                <a:schemeClr val="bg1"/>
              </a:solidFill>
              <a:cs typeface="Times New Roman" pitchFamily="18" charset="0"/>
            </a:endParaRPr>
          </a:p>
          <a:p>
            <a:pPr algn="just">
              <a:lnSpc>
                <a:spcPct val="90000"/>
              </a:lnSpc>
              <a:buClr>
                <a:srgbClr val="E9E5DC"/>
              </a:buClr>
            </a:pPr>
            <a:r>
              <a:rPr lang="fr-FR" sz="2400" dirty="0" smtClean="0">
                <a:solidFill>
                  <a:schemeClr val="bg1"/>
                </a:solidFill>
                <a:cs typeface="Times New Roman" pitchFamily="18" charset="0"/>
              </a:rPr>
              <a:t>- Adopter </a:t>
            </a:r>
            <a:r>
              <a:rPr lang="fr-FR" sz="2400" dirty="0">
                <a:solidFill>
                  <a:schemeClr val="bg1"/>
                </a:solidFill>
                <a:cs typeface="Times New Roman" pitchFamily="18" charset="0"/>
              </a:rPr>
              <a:t>des méthodes capables de rendre l’élève ou le formé </a:t>
            </a:r>
            <a:r>
              <a:rPr lang="fr-FR" sz="2400" i="1" dirty="0">
                <a:solidFill>
                  <a:srgbClr val="FF0000"/>
                </a:solidFill>
                <a:cs typeface="Times New Roman" pitchFamily="18" charset="0"/>
              </a:rPr>
              <a:t>auteur de la démarche </a:t>
            </a:r>
          </a:p>
          <a:p>
            <a:pPr algn="just">
              <a:lnSpc>
                <a:spcPct val="90000"/>
              </a:lnSpc>
              <a:buClr>
                <a:srgbClr val="E9E5DC"/>
              </a:buClr>
            </a:pPr>
            <a:endParaRPr lang="fr-FR" sz="2400" dirty="0">
              <a:solidFill>
                <a:schemeClr val="bg1"/>
              </a:solidFill>
              <a:cs typeface="Times New Roman" pitchFamily="18" charset="0"/>
            </a:endParaRPr>
          </a:p>
          <a:p>
            <a:pPr algn="just">
              <a:lnSpc>
                <a:spcPct val="90000"/>
              </a:lnSpc>
              <a:buClr>
                <a:srgbClr val="E9E5DC"/>
              </a:buClr>
            </a:pPr>
            <a:r>
              <a:rPr lang="fr-FR" sz="2400" dirty="0" smtClean="0">
                <a:solidFill>
                  <a:schemeClr val="bg1"/>
                </a:solidFill>
                <a:cs typeface="Times New Roman" pitchFamily="18" charset="0"/>
              </a:rPr>
              <a:t>- Mettre </a:t>
            </a:r>
            <a:r>
              <a:rPr lang="fr-FR" sz="2400" dirty="0">
                <a:solidFill>
                  <a:schemeClr val="bg1"/>
                </a:solidFill>
                <a:cs typeface="Times New Roman" pitchFamily="18" charset="0"/>
              </a:rPr>
              <a:t>en place un </a:t>
            </a:r>
            <a:r>
              <a:rPr lang="fr-FR" sz="2400" i="1" dirty="0">
                <a:solidFill>
                  <a:srgbClr val="FF0000"/>
                </a:solidFill>
                <a:cs typeface="Times New Roman" pitchFamily="18" charset="0"/>
              </a:rPr>
              <a:t>partenariat</a:t>
            </a:r>
            <a:r>
              <a:rPr lang="fr-FR" sz="2400" dirty="0">
                <a:solidFill>
                  <a:schemeClr val="bg1"/>
                </a:solidFill>
                <a:cs typeface="Times New Roman" pitchFamily="18" charset="0"/>
              </a:rPr>
              <a:t> et s’inscrire dans des dynamiques collectives de travail (</a:t>
            </a:r>
            <a:r>
              <a:rPr lang="fr-FR" sz="2400" dirty="0" err="1">
                <a:solidFill>
                  <a:schemeClr val="bg1"/>
                </a:solidFill>
                <a:cs typeface="Times New Roman" pitchFamily="18" charset="0"/>
              </a:rPr>
              <a:t>Mérini</a:t>
            </a:r>
            <a:r>
              <a:rPr lang="fr-FR" sz="2400" dirty="0">
                <a:solidFill>
                  <a:schemeClr val="bg1"/>
                </a:solidFill>
                <a:cs typeface="Times New Roman" pitchFamily="18" charset="0"/>
              </a:rPr>
              <a:t>, 2004)</a:t>
            </a:r>
          </a:p>
          <a:p>
            <a:pPr algn="just">
              <a:lnSpc>
                <a:spcPct val="90000"/>
              </a:lnSpc>
            </a:pPr>
            <a:endParaRPr lang="fr-FR" sz="2400" dirty="0">
              <a:solidFill>
                <a:schemeClr val="bg1"/>
              </a:solidFill>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052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0" y="5805264"/>
            <a:ext cx="9144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3"/>
          <p:cNvSpPr>
            <a:spLocks noGrp="1"/>
          </p:cNvSpPr>
          <p:nvPr>
            <p:ph type="title"/>
          </p:nvPr>
        </p:nvSpPr>
        <p:spPr>
          <a:xfrm>
            <a:off x="755576" y="1700808"/>
            <a:ext cx="7772400" cy="1584176"/>
          </a:xfrm>
        </p:spPr>
        <p:txBody>
          <a:bodyPr>
            <a:noAutofit/>
          </a:bodyPr>
          <a:lstStyle>
            <a:extLst/>
          </a:lstStyle>
          <a:p>
            <a:pPr algn="ctr"/>
            <a:r>
              <a:rPr lang="fr-FR" sz="4800" dirty="0" smtClean="0">
                <a:solidFill>
                  <a:srgbClr val="0000FF"/>
                </a:solidFill>
              </a:rPr>
              <a:t>santé et bien être </a:t>
            </a:r>
            <a:r>
              <a:rPr lang="fr-FR" sz="4800" dirty="0">
                <a:solidFill>
                  <a:srgbClr val="0000FF"/>
                </a:solidFill>
              </a:rPr>
              <a:t/>
            </a:r>
            <a:br>
              <a:rPr lang="fr-FR" sz="4800" dirty="0">
                <a:solidFill>
                  <a:srgbClr val="0000FF"/>
                </a:solidFill>
              </a:rPr>
            </a:br>
            <a:r>
              <a:rPr lang="fr-FR" sz="4800" dirty="0" smtClean="0">
                <a:solidFill>
                  <a:srgbClr val="0000FF"/>
                </a:solidFill>
              </a:rPr>
              <a:t> à l'école</a:t>
            </a:r>
            <a:endParaRPr lang="fr-FR" sz="4800" dirty="0">
              <a:solidFill>
                <a:srgbClr val="0000FF"/>
              </a:solidFill>
              <a:latin typeface="+mn-lt"/>
              <a:ea typeface="Tahoma" pitchFamily="34" charset="0"/>
              <a:cs typeface="Tahoma" pitchFamily="34" charset="0"/>
            </a:endParaRPr>
          </a:p>
        </p:txBody>
      </p:sp>
      <p:sp>
        <p:nvSpPr>
          <p:cNvPr id="8" name="Line 2"/>
          <p:cNvSpPr>
            <a:spLocks noChangeShapeType="1"/>
          </p:cNvSpPr>
          <p:nvPr/>
        </p:nvSpPr>
        <p:spPr bwMode="auto">
          <a:xfrm>
            <a:off x="0" y="1052736"/>
            <a:ext cx="9144000" cy="0"/>
          </a:xfrm>
          <a:prstGeom prst="line">
            <a:avLst/>
          </a:prstGeom>
          <a:noFill/>
          <a:ln w="15875">
            <a:solidFill>
              <a:srgbClr val="FF0000"/>
            </a:solidFill>
            <a:round/>
            <a:headEnd/>
            <a:tailEnd/>
          </a:ln>
        </p:spPr>
        <p:txBody>
          <a:bodyPr/>
          <a:lstStyle/>
          <a:p>
            <a:endParaRPr lang="fr-FR">
              <a:solidFill>
                <a:prstClr val="black"/>
              </a:solidFill>
            </a:endParaRPr>
          </a:p>
        </p:txBody>
      </p:sp>
      <p:sp>
        <p:nvSpPr>
          <p:cNvPr id="15" name="Text Box 18"/>
          <p:cNvSpPr txBox="1">
            <a:spLocks noChangeArrowheads="1"/>
          </p:cNvSpPr>
          <p:nvPr/>
        </p:nvSpPr>
        <p:spPr bwMode="auto">
          <a:xfrm>
            <a:off x="2195736" y="3933056"/>
            <a:ext cx="4644008" cy="954107"/>
          </a:xfrm>
          <a:prstGeom prst="rect">
            <a:avLst/>
          </a:prstGeom>
          <a:noFill/>
          <a:ln w="9525">
            <a:noFill/>
            <a:miter lim="800000"/>
            <a:headEnd/>
            <a:tailEnd/>
          </a:ln>
          <a:effectLst/>
        </p:spPr>
        <p:txBody>
          <a:bodyPr wrap="square">
            <a:spAutoFit/>
          </a:bodyPr>
          <a:lstStyle/>
          <a:p>
            <a:pPr algn="ctr"/>
            <a:r>
              <a:rPr lang="en-GB" sz="2800" b="1" dirty="0" err="1" smtClean="0">
                <a:solidFill>
                  <a:srgbClr val="0000FF"/>
                </a:solidFill>
              </a:rPr>
              <a:t>Mabrouk</a:t>
            </a:r>
            <a:r>
              <a:rPr lang="en-GB" sz="2800" b="1" dirty="0" smtClean="0">
                <a:solidFill>
                  <a:srgbClr val="0000FF"/>
                </a:solidFill>
              </a:rPr>
              <a:t> NEKAA</a:t>
            </a:r>
          </a:p>
          <a:p>
            <a:pPr algn="ctr"/>
            <a:r>
              <a:rPr lang="en-GB" sz="2800" b="1" dirty="0" smtClean="0">
                <a:solidFill>
                  <a:srgbClr val="0000FF"/>
                </a:solidFill>
              </a:rPr>
              <a:t>ICTD – DSDEN Loire</a:t>
            </a:r>
            <a:endParaRPr lang="fr-FR" sz="2800" b="1" dirty="0" smtClean="0">
              <a:solidFill>
                <a:prstClr val="black"/>
              </a:solidFill>
            </a:endParaRPr>
          </a:p>
        </p:txBody>
      </p:sp>
      <p:sp>
        <p:nvSpPr>
          <p:cNvPr id="17" name="Rectangle 16"/>
          <p:cNvSpPr/>
          <p:nvPr/>
        </p:nvSpPr>
        <p:spPr>
          <a:xfrm>
            <a:off x="1115616" y="1"/>
            <a:ext cx="7272808" cy="1077218"/>
          </a:xfrm>
          <a:prstGeom prst="rect">
            <a:avLst/>
          </a:prstGeom>
        </p:spPr>
        <p:txBody>
          <a:bodyPr wrap="square">
            <a:spAutoFit/>
          </a:bodyPr>
          <a:lstStyle/>
          <a:p>
            <a:pPr algn="ctr"/>
            <a:r>
              <a:rPr lang="fr-FR" sz="3200" dirty="0" smtClean="0">
                <a:solidFill>
                  <a:schemeClr val="bg1"/>
                </a:solidFill>
                <a:latin typeface="+mj-lt"/>
              </a:rPr>
              <a:t>ASSEMBLEE GENERALE DES DDEN </a:t>
            </a:r>
          </a:p>
          <a:p>
            <a:pPr algn="ctr"/>
            <a:r>
              <a:rPr lang="fr-FR" sz="3200" dirty="0" smtClean="0">
                <a:solidFill>
                  <a:schemeClr val="bg1"/>
                </a:solidFill>
                <a:latin typeface="+mj-lt"/>
              </a:rPr>
              <a:t>LA TALAUDIERE - 26 SEPTEMBRE 2015</a:t>
            </a:r>
            <a:endParaRPr lang="fr-FR" sz="3200" dirty="0">
              <a:solidFill>
                <a:schemeClr val="bg1"/>
              </a:solidFill>
              <a:latin typeface="+mj-lt"/>
            </a:endParaRPr>
          </a:p>
        </p:txBody>
      </p:sp>
    </p:spTree>
    <p:extLst>
      <p:ext uri="{BB962C8B-B14F-4D97-AF65-F5344CB8AC3E}">
        <p14:creationId xmlns:p14="http://schemas.microsoft.com/office/powerpoint/2010/main" val="18368250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santé à l’école</a:t>
            </a:r>
          </a:p>
        </p:txBody>
      </p:sp>
      <p:sp>
        <p:nvSpPr>
          <p:cNvPr id="3" name="Espace réservé du contenu 2"/>
          <p:cNvSpPr>
            <a:spLocks noGrp="1"/>
          </p:cNvSpPr>
          <p:nvPr>
            <p:ph idx="1"/>
          </p:nvPr>
        </p:nvSpPr>
        <p:spPr>
          <a:xfrm>
            <a:off x="899592" y="2060848"/>
            <a:ext cx="7772400" cy="4572000"/>
          </a:xfrm>
        </p:spPr>
        <p:txBody>
          <a:bodyPr/>
          <a:lstStyle/>
          <a:p>
            <a:r>
              <a:rPr lang="fr-FR" dirty="0"/>
              <a:t>Dans ce cadre, l'École joue un rôle essentiel dans l'éducation à la santé, le repérage, la prévention, l'information et l'orientation.</a:t>
            </a:r>
          </a:p>
        </p:txBody>
      </p:sp>
    </p:spTree>
    <p:extLst>
      <p:ext uri="{BB962C8B-B14F-4D97-AF65-F5344CB8AC3E}">
        <p14:creationId xmlns:p14="http://schemas.microsoft.com/office/powerpoint/2010/main" val="37926367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santé à l’école</a:t>
            </a:r>
            <a:endParaRPr lang="fr-FR" b="1" dirty="0"/>
          </a:p>
        </p:txBody>
      </p:sp>
      <p:sp>
        <p:nvSpPr>
          <p:cNvPr id="3" name="Espace réservé du contenu 2"/>
          <p:cNvSpPr>
            <a:spLocks noGrp="1"/>
          </p:cNvSpPr>
          <p:nvPr>
            <p:ph idx="1"/>
          </p:nvPr>
        </p:nvSpPr>
        <p:spPr>
          <a:xfrm>
            <a:off x="827584" y="1700808"/>
            <a:ext cx="7772400" cy="4572000"/>
          </a:xfrm>
        </p:spPr>
        <p:txBody>
          <a:bodyPr>
            <a:normAutofit lnSpcReduction="10000"/>
          </a:bodyPr>
          <a:lstStyle/>
          <a:p>
            <a:r>
              <a:rPr lang="fr-FR" dirty="0"/>
              <a:t>La politique éducative de santé constitue un facteur essentiel de bien-être des élèves, de réussite scolaire et d'équité. </a:t>
            </a:r>
            <a:r>
              <a:rPr lang="fr-FR" dirty="0" smtClean="0"/>
              <a:t> </a:t>
            </a:r>
          </a:p>
          <a:p>
            <a:endParaRPr lang="fr-FR" dirty="0"/>
          </a:p>
          <a:p>
            <a:pPr algn="just"/>
            <a:r>
              <a:rPr lang="fr-FR" dirty="0"/>
              <a:t>On constate que les actions majoritairement conduites par les </a:t>
            </a:r>
            <a:r>
              <a:rPr lang="fr-FR" dirty="0" err="1"/>
              <a:t>infirmièr</a:t>
            </a:r>
            <a:r>
              <a:rPr lang="fr-FR" dirty="0"/>
              <a:t>(e)s scolaires concernent en premier lieu l’administration de soins et des traitements, puis viennent les conseils en santé, l’écoute et la relation d’aide…</a:t>
            </a:r>
          </a:p>
        </p:txBody>
      </p:sp>
    </p:spTree>
    <p:extLst>
      <p:ext uri="{BB962C8B-B14F-4D97-AF65-F5344CB8AC3E}">
        <p14:creationId xmlns:p14="http://schemas.microsoft.com/office/powerpoint/2010/main" val="31888467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Ecole bienveillante</a:t>
            </a:r>
            <a:endParaRPr lang="fr-FR" b="1" dirty="0"/>
          </a:p>
        </p:txBody>
      </p:sp>
      <p:sp>
        <p:nvSpPr>
          <p:cNvPr id="3" name="Espace réservé du contenu 2"/>
          <p:cNvSpPr>
            <a:spLocks noGrp="1"/>
          </p:cNvSpPr>
          <p:nvPr>
            <p:ph idx="1"/>
          </p:nvPr>
        </p:nvSpPr>
        <p:spPr>
          <a:xfrm>
            <a:off x="899592" y="2025352"/>
            <a:ext cx="7772400" cy="4572000"/>
          </a:xfrm>
        </p:spPr>
        <p:txBody>
          <a:bodyPr/>
          <a:lstStyle/>
          <a:p>
            <a:pPr algn="just"/>
            <a:r>
              <a:rPr lang="fr-FR" dirty="0"/>
              <a:t>La loi n° 2013-595 du 8 juillet 2013 d’orientation et de programmation pour la refondation de </a:t>
            </a:r>
            <a:r>
              <a:rPr lang="fr-FR" dirty="0" smtClean="0"/>
              <a:t>l’École de </a:t>
            </a:r>
            <a:r>
              <a:rPr lang="fr-FR" dirty="0"/>
              <a:t>la République pose les fondements d’une école juste, exigeante, bienveillante et inclusive.</a:t>
            </a:r>
          </a:p>
        </p:txBody>
      </p:sp>
    </p:spTree>
    <p:extLst>
      <p:ext uri="{BB962C8B-B14F-4D97-AF65-F5344CB8AC3E}">
        <p14:creationId xmlns:p14="http://schemas.microsoft.com/office/powerpoint/2010/main" val="36886983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99592" y="1988840"/>
            <a:ext cx="7772400" cy="4572000"/>
          </a:xfrm>
        </p:spPr>
        <p:txBody>
          <a:bodyPr/>
          <a:lstStyle/>
          <a:p>
            <a:pPr algn="just"/>
            <a:r>
              <a:rPr lang="fr-FR" dirty="0"/>
              <a:t>La politique éducative sociale et de santé est pleinement impliquée dans cette refondation </a:t>
            </a:r>
            <a:r>
              <a:rPr lang="fr-FR" dirty="0" smtClean="0"/>
              <a:t>puisqu’elle contribue </a:t>
            </a:r>
            <a:r>
              <a:rPr lang="fr-FR" dirty="0"/>
              <a:t>à la réussite scolaire des élèves, à la réduction des inégalités sociales et territoriales </a:t>
            </a:r>
            <a:r>
              <a:rPr lang="fr-FR" dirty="0" smtClean="0"/>
              <a:t>et participe </a:t>
            </a:r>
            <a:r>
              <a:rPr lang="fr-FR" dirty="0"/>
              <a:t>à la politique globale de santé publique du pays.</a:t>
            </a:r>
          </a:p>
        </p:txBody>
      </p:sp>
    </p:spTree>
    <p:extLst>
      <p:ext uri="{BB962C8B-B14F-4D97-AF65-F5344CB8AC3E}">
        <p14:creationId xmlns:p14="http://schemas.microsoft.com/office/powerpoint/2010/main" val="2697743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Réaffirmer l’importance de la promotion de la santé :</a:t>
            </a:r>
            <a:br>
              <a:rPr lang="fr-FR" dirty="0"/>
            </a:br>
            <a:r>
              <a:rPr lang="fr-FR" dirty="0"/>
              <a:t>éducation, prévention, </a:t>
            </a:r>
            <a:r>
              <a:rPr lang="fr-FR" dirty="0" smtClean="0"/>
              <a:t>protection</a:t>
            </a:r>
            <a:br>
              <a:rPr lang="fr-FR" dirty="0" smtClean="0"/>
            </a:br>
            <a:r>
              <a:rPr lang="fr-FR" dirty="0"/>
              <a:t/>
            </a:r>
            <a:br>
              <a:rPr lang="fr-FR" dirty="0"/>
            </a:br>
            <a:endParaRPr lang="fr-FR" dirty="0"/>
          </a:p>
        </p:txBody>
      </p:sp>
      <p:sp>
        <p:nvSpPr>
          <p:cNvPr id="3" name="Espace réservé du contenu 2"/>
          <p:cNvSpPr>
            <a:spLocks noGrp="1"/>
          </p:cNvSpPr>
          <p:nvPr>
            <p:ph idx="1"/>
          </p:nvPr>
        </p:nvSpPr>
        <p:spPr>
          <a:xfrm>
            <a:off x="899592" y="3058842"/>
            <a:ext cx="7772400" cy="3790656"/>
          </a:xfrm>
        </p:spPr>
        <p:txBody>
          <a:bodyPr/>
          <a:lstStyle/>
          <a:p>
            <a:pPr algn="just"/>
            <a:r>
              <a:rPr lang="fr-FR" dirty="0"/>
              <a:t>L</a:t>
            </a:r>
            <a:r>
              <a:rPr lang="fr-FR" dirty="0" smtClean="0"/>
              <a:t>es </a:t>
            </a:r>
            <a:r>
              <a:rPr lang="fr-FR" dirty="0"/>
              <a:t>inégalités de santé s’installent très précocement </a:t>
            </a:r>
            <a:r>
              <a:rPr lang="fr-FR" dirty="0" smtClean="0"/>
              <a:t>et que </a:t>
            </a:r>
            <a:r>
              <a:rPr lang="fr-FR" dirty="0"/>
              <a:t>les conduites ayant une influence négative sur la santé se mettent en </a:t>
            </a:r>
            <a:r>
              <a:rPr lang="fr-FR" dirty="0" smtClean="0"/>
              <a:t>place dès </a:t>
            </a:r>
            <a:r>
              <a:rPr lang="fr-FR" dirty="0"/>
              <a:t>l’enfance ou l’adolescence.</a:t>
            </a:r>
          </a:p>
        </p:txBody>
      </p:sp>
    </p:spTree>
    <p:extLst>
      <p:ext uri="{BB962C8B-B14F-4D97-AF65-F5344CB8AC3E}">
        <p14:creationId xmlns:p14="http://schemas.microsoft.com/office/powerpoint/2010/main" val="8277585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a </a:t>
            </a:r>
            <a:r>
              <a:rPr lang="fr-FR" dirty="0"/>
              <a:t>promotion de la santé en milieu scolaire</a:t>
            </a:r>
          </a:p>
        </p:txBody>
      </p:sp>
      <p:sp>
        <p:nvSpPr>
          <p:cNvPr id="3" name="Espace réservé du contenu 2"/>
          <p:cNvSpPr>
            <a:spLocks noGrp="1"/>
          </p:cNvSpPr>
          <p:nvPr>
            <p:ph idx="1"/>
          </p:nvPr>
        </p:nvSpPr>
        <p:spPr>
          <a:xfrm>
            <a:off x="539552" y="2276872"/>
            <a:ext cx="7772400" cy="4752528"/>
          </a:xfrm>
        </p:spPr>
        <p:txBody>
          <a:bodyPr/>
          <a:lstStyle/>
          <a:p>
            <a:pPr algn="just"/>
            <a:r>
              <a:rPr lang="fr-FR" dirty="0"/>
              <a:t>U</a:t>
            </a:r>
            <a:r>
              <a:rPr lang="fr-FR" dirty="0" smtClean="0"/>
              <a:t>n </a:t>
            </a:r>
            <a:r>
              <a:rPr lang="fr-FR" dirty="0"/>
              <a:t>des meilleurs leviers </a:t>
            </a:r>
            <a:r>
              <a:rPr lang="fr-FR" dirty="0" smtClean="0"/>
              <a:t>pour améliorer </a:t>
            </a:r>
            <a:r>
              <a:rPr lang="fr-FR" dirty="0"/>
              <a:t>la santé et réduire les inégalités en touchant l’ensemble des enfants d’une tranche d’âge donnée, </a:t>
            </a:r>
            <a:r>
              <a:rPr lang="fr-FR" dirty="0" smtClean="0"/>
              <a:t>au moment </a:t>
            </a:r>
            <a:r>
              <a:rPr lang="fr-FR" dirty="0"/>
              <a:t>où se développent les compétences et les connaissances utiles tout au long de la vie pour permettre </a:t>
            </a:r>
            <a:r>
              <a:rPr lang="fr-FR" dirty="0" smtClean="0"/>
              <a:t>de faire </a:t>
            </a:r>
            <a:r>
              <a:rPr lang="fr-FR" dirty="0"/>
              <a:t>des choix responsables en matière de santé.</a:t>
            </a:r>
          </a:p>
        </p:txBody>
      </p:sp>
    </p:spTree>
    <p:extLst>
      <p:ext uri="{BB962C8B-B14F-4D97-AF65-F5344CB8AC3E}">
        <p14:creationId xmlns:p14="http://schemas.microsoft.com/office/powerpoint/2010/main" val="21831941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2780928"/>
            <a:ext cx="7753350" cy="4176464"/>
          </a:xfrm>
        </p:spPr>
        <p:txBody>
          <a:bodyPr/>
          <a:lstStyle/>
          <a:p>
            <a:pPr algn="just"/>
            <a:r>
              <a:rPr lang="fr-FR" dirty="0"/>
              <a:t>L’organisation en réseaux inter-établissements ou en CESC inter-degrés permettra une déclinaison au plus </a:t>
            </a:r>
            <a:r>
              <a:rPr lang="fr-FR" dirty="0" smtClean="0"/>
              <a:t>près de </a:t>
            </a:r>
            <a:r>
              <a:rPr lang="fr-FR" dirty="0"/>
              <a:t>l’élève de la politique sociale et de santé.</a:t>
            </a:r>
          </a:p>
        </p:txBody>
      </p:sp>
      <p:sp>
        <p:nvSpPr>
          <p:cNvPr id="5" name="Titre 4"/>
          <p:cNvSpPr>
            <a:spLocks noGrp="1"/>
          </p:cNvSpPr>
          <p:nvPr>
            <p:ph type="title"/>
          </p:nvPr>
        </p:nvSpPr>
        <p:spPr>
          <a:xfrm>
            <a:off x="914400" y="512064"/>
            <a:ext cx="7772400" cy="1620792"/>
          </a:xfrm>
        </p:spPr>
        <p:txBody>
          <a:bodyPr/>
          <a:lstStyle/>
          <a:p>
            <a:r>
              <a:rPr lang="fr-FR" dirty="0" smtClean="0"/>
              <a:t>Comité d’éducation </a:t>
            </a:r>
            <a:r>
              <a:rPr lang="fr-FR" dirty="0"/>
              <a:t>à la santé et à la </a:t>
            </a:r>
            <a:r>
              <a:rPr lang="fr-FR" dirty="0" err="1"/>
              <a:t>citoyennté</a:t>
            </a:r>
            <a:r>
              <a:rPr lang="fr-FR" dirty="0"/>
              <a:t> (</a:t>
            </a:r>
            <a:r>
              <a:rPr lang="fr-FR" dirty="0" smtClean="0"/>
              <a:t>CESC) inter-degré</a:t>
            </a:r>
            <a:endParaRPr lang="fr-FR" dirty="0"/>
          </a:p>
        </p:txBody>
      </p:sp>
    </p:spTree>
    <p:extLst>
      <p:ext uri="{BB962C8B-B14F-4D97-AF65-F5344CB8AC3E}">
        <p14:creationId xmlns:p14="http://schemas.microsoft.com/office/powerpoint/2010/main" val="26795386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 name="Flèche vers le bas 40"/>
          <p:cNvSpPr/>
          <p:nvPr/>
        </p:nvSpPr>
        <p:spPr>
          <a:xfrm>
            <a:off x="6948264" y="2204864"/>
            <a:ext cx="144016" cy="23042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449" name="Text Box 17"/>
          <p:cNvSpPr txBox="1">
            <a:spLocks noChangeArrowheads="1"/>
          </p:cNvSpPr>
          <p:nvPr/>
        </p:nvSpPr>
        <p:spPr bwMode="auto">
          <a:xfrm>
            <a:off x="3851920" y="2132856"/>
            <a:ext cx="1219200" cy="396875"/>
          </a:xfrm>
          <a:prstGeom prst="rect">
            <a:avLst/>
          </a:prstGeom>
          <a:noFill/>
          <a:ln w="9525">
            <a:noFill/>
            <a:miter lim="800000"/>
            <a:headEnd/>
            <a:tailEnd/>
          </a:ln>
        </p:spPr>
        <p:txBody>
          <a:bodyPr>
            <a:spAutoFit/>
          </a:bodyPr>
          <a:lstStyle/>
          <a:p>
            <a:pPr algn="ctr">
              <a:spcBef>
                <a:spcPct val="50000"/>
              </a:spcBef>
            </a:pPr>
            <a:r>
              <a:rPr lang="fr-FR" sz="2000" b="1" dirty="0">
                <a:solidFill>
                  <a:prstClr val="black"/>
                </a:solidFill>
                <a:cs typeface="Arial" pitchFamily="34" charset="0"/>
              </a:rPr>
              <a:t>1900</a:t>
            </a:r>
          </a:p>
        </p:txBody>
      </p:sp>
      <p:sp>
        <p:nvSpPr>
          <p:cNvPr id="33" name="Text Box 19"/>
          <p:cNvSpPr txBox="1">
            <a:spLocks noChangeArrowheads="1"/>
          </p:cNvSpPr>
          <p:nvPr/>
        </p:nvSpPr>
        <p:spPr bwMode="auto">
          <a:xfrm>
            <a:off x="3635896" y="4005064"/>
            <a:ext cx="1752600" cy="400110"/>
          </a:xfrm>
          <a:prstGeom prst="rect">
            <a:avLst/>
          </a:prstGeom>
          <a:noFill/>
          <a:ln w="9525">
            <a:noFill/>
            <a:miter lim="800000"/>
            <a:headEnd/>
            <a:tailEnd/>
          </a:ln>
        </p:spPr>
        <p:txBody>
          <a:bodyPr>
            <a:spAutoFit/>
          </a:bodyPr>
          <a:lstStyle/>
          <a:p>
            <a:pPr algn="ctr">
              <a:spcBef>
                <a:spcPct val="50000"/>
              </a:spcBef>
              <a:defRPr/>
            </a:pPr>
            <a:r>
              <a:rPr lang="fr-FR" sz="2000" b="1" dirty="0">
                <a:solidFill>
                  <a:prstClr val="black"/>
                </a:solidFill>
                <a:cs typeface="Arial" pitchFamily="34" charset="0"/>
              </a:rPr>
              <a:t>1948 - </a:t>
            </a:r>
            <a:r>
              <a:rPr lang="fr-FR" sz="2000" b="1" dirty="0">
                <a:solidFill>
                  <a:prstClr val="black"/>
                </a:solidFill>
                <a:effectLst>
                  <a:outerShdw blurRad="38100" dist="38100" dir="2700000" algn="tl">
                    <a:srgbClr val="FFFFFF"/>
                  </a:outerShdw>
                </a:effectLst>
                <a:cs typeface="Arial" pitchFamily="34" charset="0"/>
              </a:rPr>
              <a:t>OMS</a:t>
            </a:r>
          </a:p>
        </p:txBody>
      </p:sp>
      <p:sp>
        <p:nvSpPr>
          <p:cNvPr id="34" name="Text Box 20"/>
          <p:cNvSpPr txBox="1">
            <a:spLocks noChangeArrowheads="1"/>
          </p:cNvSpPr>
          <p:nvPr/>
        </p:nvSpPr>
        <p:spPr bwMode="auto">
          <a:xfrm>
            <a:off x="3131840" y="6093296"/>
            <a:ext cx="3096344" cy="400110"/>
          </a:xfrm>
          <a:prstGeom prst="rect">
            <a:avLst/>
          </a:prstGeom>
          <a:noFill/>
          <a:ln w="9525">
            <a:noFill/>
            <a:miter lim="800000"/>
            <a:headEnd/>
            <a:tailEnd/>
          </a:ln>
        </p:spPr>
        <p:txBody>
          <a:bodyPr wrap="square">
            <a:spAutoFit/>
          </a:bodyPr>
          <a:lstStyle/>
          <a:p>
            <a:pPr algn="ctr">
              <a:spcBef>
                <a:spcPct val="50000"/>
              </a:spcBef>
              <a:defRPr/>
            </a:pPr>
            <a:r>
              <a:rPr lang="fr-FR" sz="2000" b="1" dirty="0">
                <a:solidFill>
                  <a:prstClr val="black"/>
                </a:solidFill>
                <a:cs typeface="Arial" pitchFamily="34" charset="0"/>
              </a:rPr>
              <a:t>1986 – OMS (</a:t>
            </a:r>
            <a:r>
              <a:rPr lang="fr-FR" sz="2000" b="1" dirty="0">
                <a:solidFill>
                  <a:prstClr val="black"/>
                </a:solidFill>
                <a:effectLst>
                  <a:outerShdw blurRad="38100" dist="38100" dir="2700000" algn="tl">
                    <a:srgbClr val="FFFFFF"/>
                  </a:outerShdw>
                </a:effectLst>
                <a:cs typeface="Arial" pitchFamily="34" charset="0"/>
              </a:rPr>
              <a:t>Ottawa)</a:t>
            </a:r>
          </a:p>
        </p:txBody>
      </p:sp>
      <p:sp>
        <p:nvSpPr>
          <p:cNvPr id="36" name="Rectangle 17"/>
          <p:cNvSpPr>
            <a:spLocks noChangeArrowheads="1"/>
          </p:cNvSpPr>
          <p:nvPr/>
        </p:nvSpPr>
        <p:spPr bwMode="auto">
          <a:xfrm>
            <a:off x="1" y="260648"/>
            <a:ext cx="7236295" cy="879177"/>
          </a:xfrm>
          <a:prstGeom prst="rect">
            <a:avLst/>
          </a:prstGeom>
          <a:noFill/>
          <a:ln w="9525">
            <a:noFill/>
            <a:miter lim="800000"/>
            <a:headEnd/>
            <a:tailEnd/>
          </a:ln>
          <a:effectLst/>
        </p:spPr>
        <p:txBody>
          <a:bodyPr/>
          <a:lstStyle/>
          <a:p>
            <a:pPr algn="r">
              <a:defRPr/>
            </a:pPr>
            <a:r>
              <a:rPr lang="fr-FR" sz="2400" b="1" dirty="0">
                <a:solidFill>
                  <a:srgbClr val="0066FF"/>
                </a:solidFill>
                <a:effectLst>
                  <a:outerShdw blurRad="38100" dist="38100" dir="2700000" algn="tl">
                    <a:srgbClr val="C0C0C0"/>
                  </a:outerShdw>
                </a:effectLst>
              </a:rPr>
              <a:t>Le concept de Santé: un concept qui évolue</a:t>
            </a:r>
          </a:p>
        </p:txBody>
      </p:sp>
      <p:sp>
        <p:nvSpPr>
          <p:cNvPr id="37" name="Rectangle 36"/>
          <p:cNvSpPr/>
          <p:nvPr/>
        </p:nvSpPr>
        <p:spPr>
          <a:xfrm>
            <a:off x="107504" y="1124744"/>
            <a:ext cx="8784976"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prstClr val="white"/>
                </a:solidFill>
              </a:rPr>
              <a:t>« </a:t>
            </a:r>
            <a:r>
              <a:rPr lang="fr-FR" sz="2400" i="1" dirty="0">
                <a:solidFill>
                  <a:prstClr val="white"/>
                </a:solidFill>
              </a:rPr>
              <a:t>La santé est l’état contraire de la maladie, s’occuper de la santé revient à lutter contre les </a:t>
            </a:r>
            <a:r>
              <a:rPr lang="fr-FR" sz="2400" i="1" dirty="0" smtClean="0">
                <a:solidFill>
                  <a:prstClr val="white"/>
                </a:solidFill>
              </a:rPr>
              <a:t>maladies.</a:t>
            </a:r>
            <a:r>
              <a:rPr lang="fr-FR" sz="2400" dirty="0">
                <a:solidFill>
                  <a:prstClr val="white"/>
                </a:solidFill>
              </a:rPr>
              <a:t>  »</a:t>
            </a:r>
          </a:p>
        </p:txBody>
      </p:sp>
      <p:sp>
        <p:nvSpPr>
          <p:cNvPr id="39" name="Rectangle 38"/>
          <p:cNvSpPr/>
          <p:nvPr/>
        </p:nvSpPr>
        <p:spPr>
          <a:xfrm>
            <a:off x="107504" y="4581128"/>
            <a:ext cx="8856984" cy="151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prstClr val="white"/>
                </a:solidFill>
                <a:cs typeface="Arial" pitchFamily="34" charset="0"/>
              </a:rPr>
              <a:t>« </a:t>
            </a:r>
            <a:r>
              <a:rPr lang="fr-FR" sz="2400" i="1" dirty="0" smtClean="0">
                <a:solidFill>
                  <a:prstClr val="white"/>
                </a:solidFill>
                <a:cs typeface="Arial" pitchFamily="34" charset="0"/>
              </a:rPr>
              <a:t>La </a:t>
            </a:r>
            <a:r>
              <a:rPr lang="fr-FR" sz="2400" i="1" dirty="0">
                <a:solidFill>
                  <a:prstClr val="white"/>
                </a:solidFill>
                <a:cs typeface="Arial" pitchFamily="34" charset="0"/>
              </a:rPr>
              <a:t>santé correspond à la situation dans laquelle un groupe ou un individu peut d’une part, réaliser ses ambitions et satisfaire ses besoins et, d’autre part, évoluer avec le milieu ou s’adapter à celui-</a:t>
            </a:r>
            <a:r>
              <a:rPr lang="fr-FR" sz="2400" i="1" dirty="0" smtClean="0">
                <a:solidFill>
                  <a:prstClr val="white"/>
                </a:solidFill>
                <a:cs typeface="Arial" pitchFamily="34" charset="0"/>
              </a:rPr>
              <a:t>ci. </a:t>
            </a:r>
            <a:r>
              <a:rPr lang="fr-FR" sz="2400" dirty="0">
                <a:solidFill>
                  <a:prstClr val="white"/>
                </a:solidFill>
                <a:cs typeface="Arial" pitchFamily="34" charset="0"/>
              </a:rPr>
              <a:t>»</a:t>
            </a:r>
          </a:p>
        </p:txBody>
      </p:sp>
      <p:sp>
        <p:nvSpPr>
          <p:cNvPr id="40" name="Flèche vers le bas 39"/>
          <p:cNvSpPr/>
          <p:nvPr/>
        </p:nvSpPr>
        <p:spPr>
          <a:xfrm>
            <a:off x="1835696" y="2204864"/>
            <a:ext cx="144016" cy="23042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8" name="Rectangle 37"/>
          <p:cNvSpPr/>
          <p:nvPr/>
        </p:nvSpPr>
        <p:spPr>
          <a:xfrm>
            <a:off x="107504" y="2708920"/>
            <a:ext cx="8856984"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prstClr val="white"/>
                </a:solidFill>
                <a:cs typeface="Arial" pitchFamily="34" charset="0"/>
              </a:rPr>
              <a:t>« </a:t>
            </a:r>
            <a:r>
              <a:rPr lang="fr-FR" sz="2400" i="1" dirty="0">
                <a:solidFill>
                  <a:prstClr val="white"/>
                </a:solidFill>
                <a:cs typeface="Arial" pitchFamily="34" charset="0"/>
              </a:rPr>
              <a:t>La santé est un état de complet bien-être physique, mental et social et ne consiste pas seulement en une absence de maladie ou </a:t>
            </a:r>
            <a:r>
              <a:rPr lang="fr-FR" sz="2400" i="1" dirty="0" smtClean="0">
                <a:solidFill>
                  <a:prstClr val="white"/>
                </a:solidFill>
                <a:cs typeface="Arial" pitchFamily="34" charset="0"/>
              </a:rPr>
              <a:t>d’infirmité</a:t>
            </a:r>
            <a:r>
              <a:rPr lang="fr-FR" sz="2400" dirty="0" smtClean="0">
                <a:solidFill>
                  <a:prstClr val="white"/>
                </a:solidFill>
                <a:cs typeface="Arial" pitchFamily="34" charset="0"/>
              </a:rPr>
              <a:t>. »</a:t>
            </a:r>
            <a:endParaRPr lang="fr-FR" sz="2400" dirty="0">
              <a:solidFill>
                <a:prstClr val="white"/>
              </a:solidFill>
              <a:cs typeface="Arial" pitchFamily="34" charset="0"/>
            </a:endParaRPr>
          </a:p>
        </p:txBody>
      </p:sp>
      <p:sp>
        <p:nvSpPr>
          <p:cNvPr id="42" name="Espace réservé du numéro de diapositive 41"/>
          <p:cNvSpPr>
            <a:spLocks noGrp="1"/>
          </p:cNvSpPr>
          <p:nvPr>
            <p:ph type="sldNum" sz="quarter" idx="12"/>
          </p:nvPr>
        </p:nvSpPr>
        <p:spPr/>
        <p:txBody>
          <a:bodyPr/>
          <a:lstStyle/>
          <a:p>
            <a:fld id="{1AD93096-5B34-4342-9326-69289CEAE4C2}" type="slidenum">
              <a:rPr smtClean="0">
                <a:solidFill>
                  <a:srgbClr val="E9E5DC"/>
                </a:solidFill>
              </a:rPr>
              <a:pPr/>
              <a:t>3</a:t>
            </a:fld>
            <a:endParaRPr>
              <a:solidFill>
                <a:srgbClr val="E9E5DC"/>
              </a:solidFill>
            </a:endParaRPr>
          </a:p>
        </p:txBody>
      </p:sp>
      <p:pic>
        <p:nvPicPr>
          <p:cNvPr id="12" name="Picture 2" descr="http://idata.over-blog.com/4/97/86/06/oms.gif"/>
          <p:cNvPicPr>
            <a:picLocks noChangeAspect="1" noChangeArrowheads="1"/>
          </p:cNvPicPr>
          <p:nvPr/>
        </p:nvPicPr>
        <p:blipFill>
          <a:blip r:embed="rId3" cstate="print"/>
          <a:srcRect/>
          <a:stretch>
            <a:fillRect/>
          </a:stretch>
        </p:blipFill>
        <p:spPr bwMode="auto">
          <a:xfrm>
            <a:off x="8028383" y="2"/>
            <a:ext cx="1115615" cy="107190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strVal val="#ppt_w*0.70"/>
                                          </p:val>
                                        </p:tav>
                                        <p:tav tm="100000">
                                          <p:val>
                                            <p:strVal val="#ppt_w"/>
                                          </p:val>
                                        </p:tav>
                                      </p:tavLst>
                                    </p:anim>
                                    <p:anim calcmode="lin" valueType="num">
                                      <p:cBhvr>
                                        <p:cTn id="8" dur="1000" fill="hold"/>
                                        <p:tgtEl>
                                          <p:spTgt spid="38"/>
                                        </p:tgtEl>
                                        <p:attrNameLst>
                                          <p:attrName>ppt_h</p:attrName>
                                        </p:attrNameLst>
                                      </p:cBhvr>
                                      <p:tavLst>
                                        <p:tav tm="0">
                                          <p:val>
                                            <p:strVal val="#ppt_h"/>
                                          </p:val>
                                        </p:tav>
                                        <p:tav tm="100000">
                                          <p:val>
                                            <p:strVal val="#ppt_h"/>
                                          </p:val>
                                        </p:tav>
                                      </p:tavLst>
                                    </p:anim>
                                    <p:animEffect transition="in" filter="fade">
                                      <p:cBhvr>
                                        <p:cTn id="9" dur="1000"/>
                                        <p:tgtEl>
                                          <p:spTgt spid="3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ppt_w*0.70"/>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Effect transition="in" filter="fade">
                                      <p:cBhvr>
                                        <p:cTn id="21" dur="1000"/>
                                        <p:tgtEl>
                                          <p:spTgt spid="3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1000" fill="hold"/>
                                        <p:tgtEl>
                                          <p:spTgt spid="34"/>
                                        </p:tgtEl>
                                        <p:attrNameLst>
                                          <p:attrName>ppt_w</p:attrName>
                                        </p:attrNameLst>
                                      </p:cBhvr>
                                      <p:tavLst>
                                        <p:tav tm="0">
                                          <p:val>
                                            <p:strVal val="#ppt_w*0.70"/>
                                          </p:val>
                                        </p:tav>
                                        <p:tav tm="100000">
                                          <p:val>
                                            <p:strVal val="#ppt_w"/>
                                          </p:val>
                                        </p:tav>
                                      </p:tavLst>
                                    </p:anim>
                                    <p:anim calcmode="lin" valueType="num">
                                      <p:cBhvr>
                                        <p:cTn id="25" dur="1000" fill="hold"/>
                                        <p:tgtEl>
                                          <p:spTgt spid="34"/>
                                        </p:tgtEl>
                                        <p:attrNameLst>
                                          <p:attrName>ppt_h</p:attrName>
                                        </p:attrNameLst>
                                      </p:cBhvr>
                                      <p:tavLst>
                                        <p:tav tm="0">
                                          <p:val>
                                            <p:strVal val="#ppt_h"/>
                                          </p:val>
                                        </p:tav>
                                        <p:tav tm="100000">
                                          <p:val>
                                            <p:strVal val="#ppt_h"/>
                                          </p:val>
                                        </p:tav>
                                      </p:tavLst>
                                    </p:anim>
                                    <p:animEffect transition="in" filter="fade">
                                      <p:cBhvr>
                                        <p:cTn id="2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9"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99592" y="2420888"/>
            <a:ext cx="7772400" cy="4572000"/>
          </a:xfrm>
        </p:spPr>
        <p:txBody>
          <a:bodyPr/>
          <a:lstStyle/>
          <a:p>
            <a:pPr algn="just"/>
            <a:r>
              <a:rPr lang="fr-FR" dirty="0">
                <a:latin typeface="DIN-Regular"/>
              </a:rPr>
              <a:t>Le conseil école-collège constitue une instance permettant la </a:t>
            </a:r>
            <a:r>
              <a:rPr lang="fr-FR" dirty="0" smtClean="0">
                <a:latin typeface="DIN-Regular"/>
              </a:rPr>
              <a:t>mise en </a:t>
            </a:r>
            <a:r>
              <a:rPr lang="fr-FR" dirty="0">
                <a:latin typeface="DIN-Regular"/>
              </a:rPr>
              <a:t>lien des parcours des élèves des écoles maternelles et élémentaires et de collège</a:t>
            </a:r>
            <a:r>
              <a:rPr lang="fr-FR" sz="3200" dirty="0">
                <a:latin typeface="DIN-Regular"/>
              </a:rPr>
              <a:t>.</a:t>
            </a:r>
            <a:endParaRPr lang="fr-FR" dirty="0"/>
          </a:p>
        </p:txBody>
      </p:sp>
    </p:spTree>
    <p:extLst>
      <p:ext uri="{BB962C8B-B14F-4D97-AF65-F5344CB8AC3E}">
        <p14:creationId xmlns:p14="http://schemas.microsoft.com/office/powerpoint/2010/main" val="12980419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L’installation d’un comité départemental d’éducation à la santé et à la citoyenneté (CDESC)</a:t>
            </a:r>
            <a:br>
              <a:rPr lang="fr-FR" dirty="0"/>
            </a:br>
            <a:endParaRPr lang="fr-FR" dirty="0"/>
          </a:p>
        </p:txBody>
      </p:sp>
      <p:sp>
        <p:nvSpPr>
          <p:cNvPr id="3" name="Espace réservé du contenu 2"/>
          <p:cNvSpPr>
            <a:spLocks noGrp="1"/>
          </p:cNvSpPr>
          <p:nvPr>
            <p:ph idx="1"/>
          </p:nvPr>
        </p:nvSpPr>
        <p:spPr>
          <a:xfrm>
            <a:off x="683568" y="2852936"/>
            <a:ext cx="7772400" cy="4572000"/>
          </a:xfrm>
        </p:spPr>
        <p:txBody>
          <a:bodyPr/>
          <a:lstStyle/>
          <a:p>
            <a:pPr algn="just"/>
            <a:r>
              <a:rPr lang="fr-FR" dirty="0">
                <a:latin typeface="DIN-Regular"/>
              </a:rPr>
              <a:t>Un </a:t>
            </a:r>
            <a:r>
              <a:rPr lang="fr-FR" dirty="0" smtClean="0">
                <a:latin typeface="DIN-Regular"/>
              </a:rPr>
              <a:t>CESC départemental, </a:t>
            </a:r>
            <a:r>
              <a:rPr lang="fr-FR" dirty="0">
                <a:latin typeface="DIN-Regular"/>
              </a:rPr>
              <a:t>dispositif opérationnel d’impulsion et d’animation en direction des écoles et des </a:t>
            </a:r>
            <a:r>
              <a:rPr lang="fr-FR" dirty="0" smtClean="0">
                <a:latin typeface="DIN-Regular"/>
              </a:rPr>
              <a:t>établissements d’enseignement</a:t>
            </a:r>
            <a:r>
              <a:rPr lang="fr-FR" dirty="0">
                <a:latin typeface="DIN-Regular"/>
              </a:rPr>
              <a:t>, est mis en place dans chaque département à la rentrée 2015</a:t>
            </a:r>
            <a:r>
              <a:rPr lang="fr-FR" sz="3200" dirty="0">
                <a:latin typeface="DIN-Regular"/>
              </a:rPr>
              <a:t>.</a:t>
            </a:r>
            <a:endParaRPr lang="fr-FR" dirty="0"/>
          </a:p>
        </p:txBody>
      </p:sp>
    </p:spTree>
    <p:extLst>
      <p:ext uri="{BB962C8B-B14F-4D97-AF65-F5344CB8AC3E}">
        <p14:creationId xmlns:p14="http://schemas.microsoft.com/office/powerpoint/2010/main" val="42913194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99592" y="2420888"/>
            <a:ext cx="7772400" cy="4572000"/>
          </a:xfrm>
        </p:spPr>
        <p:txBody>
          <a:bodyPr>
            <a:normAutofit/>
          </a:bodyPr>
          <a:lstStyle/>
          <a:p>
            <a:r>
              <a:rPr lang="fr-FR" dirty="0">
                <a:latin typeface="DIN-Regular"/>
              </a:rPr>
              <a:t>À compter de la rentrée 2015, une priorité sera donnée à l’éducation à l’alimentation (article L312-17-3 du code </a:t>
            </a:r>
            <a:r>
              <a:rPr lang="fr-FR" dirty="0" smtClean="0">
                <a:latin typeface="DIN-Regular"/>
              </a:rPr>
              <a:t>de l’éducation</a:t>
            </a:r>
            <a:r>
              <a:rPr lang="fr-FR" dirty="0">
                <a:latin typeface="DIN-Regular"/>
              </a:rPr>
              <a:t>).</a:t>
            </a:r>
            <a:endParaRPr lang="fr-FR" dirty="0"/>
          </a:p>
        </p:txBody>
      </p:sp>
    </p:spTree>
    <p:extLst>
      <p:ext uri="{BB962C8B-B14F-4D97-AF65-F5344CB8AC3E}">
        <p14:creationId xmlns:p14="http://schemas.microsoft.com/office/powerpoint/2010/main" val="29155819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35024"/>
            <a:ext cx="7772400" cy="1426464"/>
          </a:xfrm>
        </p:spPr>
        <p:txBody>
          <a:bodyPr/>
          <a:lstStyle/>
          <a:p>
            <a:r>
              <a:rPr lang="fr-FR" dirty="0"/>
              <a:t>Une politique éducative</a:t>
            </a:r>
            <a:br>
              <a:rPr lang="fr-FR" dirty="0"/>
            </a:br>
            <a:r>
              <a:rPr lang="fr-FR" dirty="0"/>
              <a:t>sociale et de santé ambitieuse</a:t>
            </a:r>
          </a:p>
        </p:txBody>
      </p:sp>
      <p:sp>
        <p:nvSpPr>
          <p:cNvPr id="3" name="Espace réservé du contenu 2"/>
          <p:cNvSpPr>
            <a:spLocks noGrp="1"/>
          </p:cNvSpPr>
          <p:nvPr>
            <p:ph idx="1"/>
          </p:nvPr>
        </p:nvSpPr>
        <p:spPr>
          <a:xfrm>
            <a:off x="179512" y="1700808"/>
            <a:ext cx="8568952" cy="5466560"/>
          </a:xfrm>
        </p:spPr>
        <p:txBody>
          <a:bodyPr>
            <a:normAutofit/>
          </a:bodyPr>
          <a:lstStyle/>
          <a:p>
            <a:pPr algn="just"/>
            <a:r>
              <a:rPr lang="fr-FR" dirty="0"/>
              <a:t>U</a:t>
            </a:r>
            <a:r>
              <a:rPr lang="fr-FR" dirty="0" smtClean="0"/>
              <a:t>n </a:t>
            </a:r>
            <a:r>
              <a:rPr lang="fr-FR" dirty="0"/>
              <a:t>parcours de santé, prévu par la loi du 8 juillet 2013, sera progressivement proposé, à </a:t>
            </a:r>
            <a:r>
              <a:rPr lang="fr-FR" dirty="0" smtClean="0"/>
              <a:t>compter de </a:t>
            </a:r>
            <a:r>
              <a:rPr lang="fr-FR" dirty="0"/>
              <a:t>la rentrée 2015, à chaque élève, en fonction de ses besoins. Il pourra comprendre des actions d’éducation, </a:t>
            </a:r>
            <a:r>
              <a:rPr lang="fr-FR" dirty="0" smtClean="0"/>
              <a:t>de prévention </a:t>
            </a:r>
            <a:r>
              <a:rPr lang="fr-FR" dirty="0"/>
              <a:t>et de protection de la santé </a:t>
            </a:r>
            <a:r>
              <a:rPr lang="fr-FR" dirty="0" smtClean="0"/>
              <a:t>qui mobiliseront l’ensemble </a:t>
            </a:r>
            <a:r>
              <a:rPr lang="fr-FR" dirty="0"/>
              <a:t>des équipes éducatives, et pas uniquement les personnels de santé, dont l’expertise sera </a:t>
            </a:r>
            <a:r>
              <a:rPr lang="fr-FR" dirty="0" smtClean="0"/>
              <a:t>néanmoins essentielle</a:t>
            </a:r>
            <a:r>
              <a:rPr lang="fr-FR" dirty="0"/>
              <a:t>. Une circulaire paraîtra prochainement pour en préciser les objectifs et les modalités de mise </a:t>
            </a:r>
            <a:r>
              <a:rPr lang="fr-FR" dirty="0" smtClean="0"/>
              <a:t>en </a:t>
            </a:r>
            <a:r>
              <a:rPr lang="fr-FR" dirty="0" err="1" smtClean="0"/>
              <a:t>oeuvre</a:t>
            </a:r>
            <a:r>
              <a:rPr lang="fr-FR" dirty="0"/>
              <a:t>.</a:t>
            </a:r>
          </a:p>
        </p:txBody>
      </p:sp>
    </p:spTree>
    <p:extLst>
      <p:ext uri="{BB962C8B-B14F-4D97-AF65-F5344CB8AC3E}">
        <p14:creationId xmlns:p14="http://schemas.microsoft.com/office/powerpoint/2010/main" val="32606396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152400" y="0"/>
            <a:ext cx="8659813" cy="1143000"/>
          </a:xfrm>
          <a:prstGeom prst="rect">
            <a:avLst/>
          </a:prstGeom>
          <a:noFill/>
          <a:ln w="9525" algn="ctr">
            <a:noFill/>
            <a:miter lim="800000"/>
            <a:headEnd/>
            <a:tailEnd/>
          </a:ln>
          <a:effectLst/>
        </p:spPr>
        <p:txBody>
          <a:bodyPr anchor="ctr"/>
          <a:lstStyle/>
          <a:p>
            <a:pPr>
              <a:defRPr/>
            </a:pPr>
            <a:r>
              <a:rPr lang="fr-FR" sz="4400" b="1" dirty="0" smtClean="0">
                <a:solidFill>
                  <a:schemeClr val="tx2"/>
                </a:solidFill>
                <a:effectLst>
                  <a:outerShdw blurRad="38100" dist="38100" dir="2700000" algn="tl">
                    <a:srgbClr val="000000"/>
                  </a:outerShdw>
                </a:effectLst>
                <a:ea typeface="MS PGothic" charset="0"/>
                <a:cs typeface="MS PGothic" charset="0"/>
              </a:rPr>
              <a:t>L’ </a:t>
            </a:r>
            <a:r>
              <a:rPr lang="fr-FR" sz="4400" b="1" dirty="0">
                <a:solidFill>
                  <a:schemeClr val="tx2"/>
                </a:solidFill>
                <a:effectLst>
                  <a:outerShdw blurRad="38100" dist="38100" dir="2700000" algn="tl">
                    <a:srgbClr val="000000"/>
                  </a:outerShdw>
                </a:effectLst>
                <a:ea typeface="MS PGothic" charset="0"/>
                <a:cs typeface="MS PGothic" charset="0"/>
              </a:rPr>
              <a:t>éducation </a:t>
            </a:r>
            <a:r>
              <a:rPr lang="fr-FR" sz="4400" b="1" dirty="0" smtClean="0">
                <a:solidFill>
                  <a:schemeClr val="tx2"/>
                </a:solidFill>
                <a:effectLst>
                  <a:outerShdw blurRad="38100" dist="38100" dir="2700000" algn="tl">
                    <a:srgbClr val="000000"/>
                  </a:outerShdw>
                </a:effectLst>
                <a:ea typeface="MS PGothic" charset="0"/>
                <a:cs typeface="MS PGothic" charset="0"/>
              </a:rPr>
              <a:t>à la santé :</a:t>
            </a:r>
            <a:endParaRPr lang="fr-FR" sz="4400" b="1" dirty="0">
              <a:solidFill>
                <a:schemeClr val="tx2"/>
              </a:solidFill>
              <a:effectLst>
                <a:outerShdw blurRad="38100" dist="38100" dir="2700000" algn="tl">
                  <a:srgbClr val="000000"/>
                </a:outerShdw>
              </a:effectLst>
              <a:ea typeface="MS PGothic" charset="0"/>
              <a:cs typeface="MS PGothic" charset="0"/>
            </a:endParaRPr>
          </a:p>
        </p:txBody>
      </p:sp>
      <p:pic>
        <p:nvPicPr>
          <p:cNvPr id="95235" name="Picture 4" descr="p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844824"/>
            <a:ext cx="3240360" cy="425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5"/>
          <p:cNvSpPr txBox="1">
            <a:spLocks noChangeArrowheads="1"/>
          </p:cNvSpPr>
          <p:nvPr/>
        </p:nvSpPr>
        <p:spPr bwMode="auto">
          <a:xfrm>
            <a:off x="251520" y="2060848"/>
            <a:ext cx="2880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ahoma" charset="0"/>
                <a:ea typeface="ＭＳ Ｐゴシック" charset="0"/>
              </a:defRPr>
            </a:lvl9pPr>
          </a:lstStyle>
          <a:p>
            <a:r>
              <a:rPr lang="fr-FR" sz="3200" dirty="0">
                <a:latin typeface="Arial" charset="0"/>
                <a:ea typeface="MS PGothic" charset="0"/>
                <a:cs typeface="MS PGothic" charset="0"/>
              </a:rPr>
              <a:t>Eduquer la personne …</a:t>
            </a:r>
          </a:p>
        </p:txBody>
      </p:sp>
      <p:sp>
        <p:nvSpPr>
          <p:cNvPr id="95237" name="Text Box 6"/>
          <p:cNvSpPr txBox="1">
            <a:spLocks noChangeArrowheads="1"/>
          </p:cNvSpPr>
          <p:nvPr/>
        </p:nvSpPr>
        <p:spPr bwMode="auto">
          <a:xfrm>
            <a:off x="6322568" y="4293096"/>
            <a:ext cx="2795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ahoma" charset="0"/>
                <a:ea typeface="ＭＳ Ｐゴシック" charset="0"/>
              </a:defRPr>
            </a:lvl9pPr>
          </a:lstStyle>
          <a:p>
            <a:r>
              <a:rPr lang="fr-FR" sz="3200" dirty="0">
                <a:latin typeface="Arial" charset="0"/>
                <a:ea typeface="MS PGothic" charset="0"/>
                <a:cs typeface="MS PGothic" charset="0"/>
              </a:rPr>
              <a:t>… Apprendre la liberté</a:t>
            </a:r>
          </a:p>
        </p:txBody>
      </p:sp>
    </p:spTree>
    <p:extLst>
      <p:ext uri="{BB962C8B-B14F-4D97-AF65-F5344CB8AC3E}">
        <p14:creationId xmlns:p14="http://schemas.microsoft.com/office/powerpoint/2010/main" val="11566368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1"/>
          <p:cNvSpPr>
            <a:spLocks noGrp="1"/>
          </p:cNvSpPr>
          <p:nvPr>
            <p:ph type="sldNum" sz="quarter" idx="12"/>
          </p:nvPr>
        </p:nvSpPr>
        <p:spPr/>
        <p:txBody>
          <a:bodyPr/>
          <a:lstStyle/>
          <a:p>
            <a:fld id="{1AD93096-5B34-4342-9326-69289CEAE4C2}" type="slidenum">
              <a:rPr smtClean="0">
                <a:solidFill>
                  <a:srgbClr val="E9E5DC"/>
                </a:solidFill>
              </a:rPr>
              <a:pPr/>
              <a:t>4</a:t>
            </a:fld>
            <a:endParaRPr>
              <a:solidFill>
                <a:srgbClr val="E9E5DC"/>
              </a:solidFill>
            </a:endParaRPr>
          </a:p>
        </p:txBody>
      </p:sp>
      <p:pic>
        <p:nvPicPr>
          <p:cNvPr id="2050" name="Picture 2"/>
          <p:cNvPicPr>
            <a:picLocks noChangeAspect="1" noChangeArrowheads="1"/>
          </p:cNvPicPr>
          <p:nvPr/>
        </p:nvPicPr>
        <p:blipFill>
          <a:blip r:embed="rId2" cstate="print"/>
          <a:srcRect l="15947" t="23150" r="13179" b="10000"/>
          <a:stretch>
            <a:fillRect/>
          </a:stretch>
        </p:blipFill>
        <p:spPr bwMode="auto">
          <a:xfrm>
            <a:off x="0" y="548680"/>
            <a:ext cx="9144000" cy="573325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2"/>
          <p:cNvSpPr>
            <a:spLocks noChangeShapeType="1"/>
          </p:cNvSpPr>
          <p:nvPr/>
        </p:nvSpPr>
        <p:spPr bwMode="auto">
          <a:xfrm>
            <a:off x="0" y="6525344"/>
            <a:ext cx="9144000" cy="0"/>
          </a:xfrm>
          <a:prstGeom prst="line">
            <a:avLst/>
          </a:prstGeom>
          <a:noFill/>
          <a:ln w="15875">
            <a:solidFill>
              <a:srgbClr val="FF0000"/>
            </a:solidFill>
            <a:round/>
            <a:headEnd/>
            <a:tailEnd/>
          </a:ln>
        </p:spPr>
        <p:txBody>
          <a:bodyPr/>
          <a:lstStyle/>
          <a:p>
            <a:endParaRPr lang="fr-FR">
              <a:solidFill>
                <a:prstClr val="black"/>
              </a:solidFill>
            </a:endParaRPr>
          </a:p>
        </p:txBody>
      </p:sp>
      <p:sp>
        <p:nvSpPr>
          <p:cNvPr id="12" name="Espace réservé du numéro de diapositive 11"/>
          <p:cNvSpPr>
            <a:spLocks noGrp="1"/>
          </p:cNvSpPr>
          <p:nvPr>
            <p:ph type="sldNum" sz="quarter" idx="12"/>
          </p:nvPr>
        </p:nvSpPr>
        <p:spPr/>
        <p:txBody>
          <a:bodyPr/>
          <a:lstStyle/>
          <a:p>
            <a:fld id="{1AD93096-5B34-4342-9326-69289CEAE4C2}" type="slidenum">
              <a:rPr smtClean="0">
                <a:solidFill>
                  <a:srgbClr val="E9E5DC"/>
                </a:solidFill>
              </a:rPr>
              <a:pPr/>
              <a:t>5</a:t>
            </a:fld>
            <a:endParaRPr>
              <a:solidFill>
                <a:srgbClr val="E9E5DC"/>
              </a:solidFill>
            </a:endParaRPr>
          </a:p>
        </p:txBody>
      </p:sp>
      <p:pic>
        <p:nvPicPr>
          <p:cNvPr id="3075" name="Picture 3"/>
          <p:cNvPicPr>
            <a:picLocks noChangeAspect="1" noChangeArrowheads="1"/>
          </p:cNvPicPr>
          <p:nvPr/>
        </p:nvPicPr>
        <p:blipFill>
          <a:blip r:embed="rId3" cstate="print"/>
          <a:srcRect l="15356" t="23305" r="13179" b="9055"/>
          <a:stretch>
            <a:fillRect/>
          </a:stretch>
        </p:blipFill>
        <p:spPr bwMode="auto">
          <a:xfrm>
            <a:off x="0" y="836712"/>
            <a:ext cx="9035480" cy="573325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2"/>
          <p:cNvSpPr>
            <a:spLocks noChangeShapeType="1"/>
          </p:cNvSpPr>
          <p:nvPr/>
        </p:nvSpPr>
        <p:spPr bwMode="auto">
          <a:xfrm>
            <a:off x="0" y="6525344"/>
            <a:ext cx="9144000" cy="0"/>
          </a:xfrm>
          <a:prstGeom prst="line">
            <a:avLst/>
          </a:prstGeom>
          <a:noFill/>
          <a:ln w="15875">
            <a:solidFill>
              <a:srgbClr val="FF0000"/>
            </a:solidFill>
            <a:round/>
            <a:headEnd/>
            <a:tailEnd/>
          </a:ln>
        </p:spPr>
        <p:txBody>
          <a:bodyPr/>
          <a:lstStyle/>
          <a:p>
            <a:endParaRPr lang="fr-FR">
              <a:solidFill>
                <a:prstClr val="black"/>
              </a:solidFill>
            </a:endParaRPr>
          </a:p>
        </p:txBody>
      </p:sp>
      <p:sp>
        <p:nvSpPr>
          <p:cNvPr id="12" name="Espace réservé du numéro de diapositive 11"/>
          <p:cNvSpPr>
            <a:spLocks noGrp="1"/>
          </p:cNvSpPr>
          <p:nvPr>
            <p:ph type="sldNum" sz="quarter" idx="12"/>
          </p:nvPr>
        </p:nvSpPr>
        <p:spPr/>
        <p:txBody>
          <a:bodyPr/>
          <a:lstStyle/>
          <a:p>
            <a:fld id="{1AD93096-5B34-4342-9326-69289CEAE4C2}" type="slidenum">
              <a:rPr smtClean="0">
                <a:solidFill>
                  <a:srgbClr val="E9E5DC"/>
                </a:solidFill>
              </a:rPr>
              <a:pPr/>
              <a:t>6</a:t>
            </a:fld>
            <a:endParaRPr>
              <a:solidFill>
                <a:srgbClr val="E9E5DC"/>
              </a:solidFill>
            </a:endParaRPr>
          </a:p>
        </p:txBody>
      </p:sp>
      <p:pic>
        <p:nvPicPr>
          <p:cNvPr id="4099" name="Picture 3"/>
          <p:cNvPicPr>
            <a:picLocks noChangeAspect="1" noChangeArrowheads="1"/>
          </p:cNvPicPr>
          <p:nvPr/>
        </p:nvPicPr>
        <p:blipFill>
          <a:blip r:embed="rId2" cstate="print"/>
          <a:srcRect l="15655" t="23983" r="13770" b="10036"/>
          <a:stretch>
            <a:fillRect/>
          </a:stretch>
        </p:blipFill>
        <p:spPr bwMode="auto">
          <a:xfrm>
            <a:off x="0" y="1196752"/>
            <a:ext cx="9144000" cy="566124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9512" y="476672"/>
            <a:ext cx="8496944" cy="5715040"/>
          </a:xfrm>
        </p:spPr>
        <p:txBody>
          <a:bodyPr>
            <a:normAutofit fontScale="92500" lnSpcReduction="20000"/>
          </a:bodyPr>
          <a:lstStyle/>
          <a:p>
            <a:pPr algn="just"/>
            <a:r>
              <a:rPr lang="fr-FR" dirty="0" smtClean="0">
                <a:solidFill>
                  <a:schemeClr val="bg1"/>
                </a:solidFill>
              </a:rPr>
              <a:t>	</a:t>
            </a:r>
          </a:p>
          <a:p>
            <a:pPr algn="ctr"/>
            <a:r>
              <a:rPr lang="fr-FR" sz="3200" b="1" dirty="0" smtClean="0">
                <a:solidFill>
                  <a:srgbClr val="0000FF"/>
                </a:solidFill>
              </a:rPr>
              <a:t>Un changement d’approche</a:t>
            </a:r>
          </a:p>
          <a:p>
            <a:pPr algn="just"/>
            <a:r>
              <a:rPr lang="fr-FR" sz="2400" dirty="0" smtClean="0">
                <a:solidFill>
                  <a:schemeClr val="bg1"/>
                </a:solidFill>
              </a:rPr>
              <a:t>	</a:t>
            </a:r>
          </a:p>
          <a:p>
            <a:pPr algn="just"/>
            <a:endParaRPr lang="fr-FR" sz="2400" dirty="0" smtClean="0">
              <a:solidFill>
                <a:schemeClr val="bg1"/>
              </a:solidFill>
            </a:endParaRPr>
          </a:p>
          <a:p>
            <a:pPr algn="ctr"/>
            <a:r>
              <a:rPr lang="fr-FR" sz="2800" b="1" dirty="0" smtClean="0">
                <a:solidFill>
                  <a:srgbClr val="FF0000"/>
                </a:solidFill>
              </a:rPr>
              <a:t>De l’approche biomédicale </a:t>
            </a:r>
          </a:p>
          <a:p>
            <a:pPr algn="ctr"/>
            <a:endParaRPr lang="fr-FR" sz="2800" b="1" dirty="0" smtClean="0">
              <a:solidFill>
                <a:srgbClr val="FF0000"/>
              </a:solidFill>
            </a:endParaRPr>
          </a:p>
          <a:p>
            <a:pPr marL="374650" indent="-12700" algn="just">
              <a:buFont typeface="Wingdings" pitchFamily="2" charset="2"/>
              <a:buChar char="Ø"/>
            </a:pPr>
            <a:r>
              <a:rPr lang="fr-FR" sz="2400" b="1" dirty="0" smtClean="0">
                <a:solidFill>
                  <a:schemeClr val="bg1"/>
                </a:solidFill>
              </a:rPr>
              <a:t> Centrée sur la maladie, stigmatisation des comportements individuels et « honteux », présentation dramatique du problème de santé cherchant souvent à augmenter la perception du risque en jouant sur la peur, au risque d'altérer la santé psychosociale du sujet. </a:t>
            </a:r>
          </a:p>
          <a:p>
            <a:pPr marL="374650" indent="-12700" algn="just"/>
            <a:endParaRPr lang="fr-FR" sz="2400" b="1" dirty="0" smtClean="0">
              <a:solidFill>
                <a:schemeClr val="bg1"/>
              </a:solidFill>
            </a:endParaRPr>
          </a:p>
          <a:p>
            <a:pPr marL="374650" indent="-12700" algn="just">
              <a:buFont typeface="Wingdings" pitchFamily="2" charset="2"/>
              <a:buChar char="Ø"/>
            </a:pPr>
            <a:r>
              <a:rPr lang="fr-FR" sz="2400" b="1" dirty="0" smtClean="0">
                <a:solidFill>
                  <a:schemeClr val="bg1"/>
                </a:solidFill>
              </a:rPr>
              <a:t> Basée sur un enseignement prescriptif, une approche behavioriste</a:t>
            </a:r>
          </a:p>
          <a:p>
            <a:pPr algn="just"/>
            <a:endParaRPr lang="fr-FR" sz="2400" dirty="0" smtClean="0">
              <a:solidFill>
                <a:schemeClr val="bg1"/>
              </a:solidFill>
            </a:endParaRPr>
          </a:p>
          <a:p>
            <a:pPr algn="just"/>
            <a:r>
              <a:rPr lang="fr-FR" sz="2400" dirty="0" smtClean="0">
                <a:solidFill>
                  <a:schemeClr val="bg1"/>
                </a:solidFill>
              </a:rPr>
              <a:t>	</a:t>
            </a:r>
            <a:endParaRPr lang="fr-FR" dirty="0">
              <a:solidFill>
                <a:schemeClr val="bg1"/>
              </a:solidFill>
            </a:endParaRPr>
          </a:p>
        </p:txBody>
      </p:sp>
      <p:sp>
        <p:nvSpPr>
          <p:cNvPr id="11" name="Espace réservé du numéro de diapositive 10"/>
          <p:cNvSpPr>
            <a:spLocks noGrp="1"/>
          </p:cNvSpPr>
          <p:nvPr>
            <p:ph type="sldNum" sz="quarter" idx="12"/>
          </p:nvPr>
        </p:nvSpPr>
        <p:spPr/>
        <p:txBody>
          <a:bodyPr/>
          <a:lstStyle/>
          <a:p>
            <a:fld id="{1AD93096-5B34-4342-9326-69289CEAE4C2}" type="slidenum">
              <a:rPr smtClean="0">
                <a:solidFill>
                  <a:srgbClr val="E9E5DC"/>
                </a:solidFill>
              </a:rPr>
              <a:pPr/>
              <a:t>7</a:t>
            </a:fld>
            <a:endParaRPr>
              <a:solidFill>
                <a:srgbClr val="E9E5DC"/>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51520" y="450264"/>
            <a:ext cx="8496944" cy="5715040"/>
          </a:xfrm>
        </p:spPr>
        <p:txBody>
          <a:bodyPr>
            <a:normAutofit fontScale="92500" lnSpcReduction="20000"/>
          </a:bodyPr>
          <a:lstStyle/>
          <a:p>
            <a:pPr algn="just"/>
            <a:r>
              <a:rPr lang="fr-FR" dirty="0" smtClean="0">
                <a:solidFill>
                  <a:schemeClr val="bg1"/>
                </a:solidFill>
              </a:rPr>
              <a:t>	</a:t>
            </a:r>
          </a:p>
          <a:p>
            <a:pPr algn="ctr"/>
            <a:r>
              <a:rPr lang="fr-FR" sz="3200" b="1" dirty="0" smtClean="0">
                <a:solidFill>
                  <a:srgbClr val="0000FF"/>
                </a:solidFill>
              </a:rPr>
              <a:t>Un changement d’approche</a:t>
            </a:r>
          </a:p>
          <a:p>
            <a:pPr algn="just"/>
            <a:r>
              <a:rPr lang="fr-FR" sz="2400" dirty="0" smtClean="0">
                <a:solidFill>
                  <a:schemeClr val="bg1"/>
                </a:solidFill>
              </a:rPr>
              <a:t>	</a:t>
            </a:r>
          </a:p>
          <a:p>
            <a:pPr algn="just"/>
            <a:endParaRPr lang="fr-FR" sz="2400" dirty="0" smtClean="0">
              <a:solidFill>
                <a:schemeClr val="bg1"/>
              </a:solidFill>
            </a:endParaRPr>
          </a:p>
          <a:p>
            <a:pPr algn="ctr"/>
            <a:r>
              <a:rPr lang="fr-FR" sz="2800" b="1" dirty="0" smtClean="0">
                <a:solidFill>
                  <a:srgbClr val="FF0000"/>
                </a:solidFill>
              </a:rPr>
              <a:t>A la promotion de la santé</a:t>
            </a:r>
          </a:p>
          <a:p>
            <a:pPr algn="ctr"/>
            <a:endParaRPr lang="fr-FR" sz="2800" b="1" dirty="0" smtClean="0">
              <a:solidFill>
                <a:srgbClr val="FF0000"/>
              </a:solidFill>
            </a:endParaRPr>
          </a:p>
          <a:p>
            <a:pPr marL="374650" indent="-12700" algn="just">
              <a:buFont typeface="Wingdings" pitchFamily="2" charset="2"/>
              <a:buChar char="Ø"/>
            </a:pPr>
            <a:r>
              <a:rPr lang="fr-FR" sz="2400" b="1" dirty="0" smtClean="0">
                <a:solidFill>
                  <a:schemeClr val="bg1"/>
                </a:solidFill>
              </a:rPr>
              <a:t> Engagement personnel d’un sujet singulier inscrit dans une communauté qui est ici au cœur de la démarche (</a:t>
            </a:r>
            <a:r>
              <a:rPr lang="fr-FR" sz="2400" b="1" dirty="0" err="1" smtClean="0">
                <a:solidFill>
                  <a:schemeClr val="bg1"/>
                </a:solidFill>
              </a:rPr>
              <a:t>Lecorps</a:t>
            </a:r>
            <a:r>
              <a:rPr lang="fr-FR" sz="2400" b="1" dirty="0" smtClean="0">
                <a:solidFill>
                  <a:schemeClr val="bg1"/>
                </a:solidFill>
              </a:rPr>
              <a:t> et </a:t>
            </a:r>
            <a:r>
              <a:rPr lang="fr-FR" sz="2400" b="1" dirty="0" err="1" smtClean="0">
                <a:solidFill>
                  <a:schemeClr val="bg1"/>
                </a:solidFill>
              </a:rPr>
              <a:t>Paturet</a:t>
            </a:r>
            <a:r>
              <a:rPr lang="fr-FR" sz="2400" b="1" dirty="0" smtClean="0">
                <a:solidFill>
                  <a:schemeClr val="bg1"/>
                </a:solidFill>
              </a:rPr>
              <a:t> 1999, Deschamps 2000, Massé 2001)</a:t>
            </a:r>
          </a:p>
          <a:p>
            <a:pPr marL="374650" indent="-12700" algn="just">
              <a:buFont typeface="Wingdings" pitchFamily="2" charset="2"/>
              <a:buChar char="Ø"/>
            </a:pPr>
            <a:endParaRPr lang="fr-FR" sz="2400" b="1" dirty="0" smtClean="0">
              <a:solidFill>
                <a:schemeClr val="bg1"/>
              </a:solidFill>
            </a:endParaRPr>
          </a:p>
          <a:p>
            <a:pPr marL="374650" indent="-12700" algn="just">
              <a:buFont typeface="Wingdings" pitchFamily="2" charset="2"/>
              <a:buChar char="Ø"/>
            </a:pPr>
            <a:r>
              <a:rPr lang="fr-FR" sz="2400" b="1" dirty="0" smtClean="0">
                <a:solidFill>
                  <a:schemeClr val="bg1"/>
                </a:solidFill>
              </a:rPr>
              <a:t> Idée du « faire ensemble », du « partager quelque chose »</a:t>
            </a:r>
          </a:p>
          <a:p>
            <a:pPr marL="374650" indent="-12700" algn="just">
              <a:buFont typeface="Wingdings" pitchFamily="2" charset="2"/>
              <a:buChar char="Ø"/>
            </a:pPr>
            <a:endParaRPr lang="fr-FR" sz="2400" b="1" dirty="0" smtClean="0">
              <a:solidFill>
                <a:schemeClr val="bg1"/>
              </a:solidFill>
            </a:endParaRPr>
          </a:p>
          <a:p>
            <a:pPr marL="374650" indent="-12700" algn="just">
              <a:buFont typeface="Wingdings" pitchFamily="2" charset="2"/>
              <a:buChar char="Ø"/>
            </a:pPr>
            <a:r>
              <a:rPr lang="fr-FR" sz="2400" b="1" dirty="0">
                <a:solidFill>
                  <a:schemeClr val="bg1"/>
                </a:solidFill>
              </a:rPr>
              <a:t> </a:t>
            </a:r>
            <a:r>
              <a:rPr lang="fr-FR" sz="2400" b="1" dirty="0" err="1" smtClean="0">
                <a:solidFill>
                  <a:schemeClr val="bg1"/>
                </a:solidFill>
              </a:rPr>
              <a:t>Socio-constructivisme</a:t>
            </a:r>
            <a:r>
              <a:rPr lang="fr-FR" sz="2400" b="1" dirty="0" smtClean="0">
                <a:solidFill>
                  <a:schemeClr val="bg1"/>
                </a:solidFill>
              </a:rPr>
              <a:t>, démarche systémique qui prend en considération la personne dans sa dimension cognitive, émotionnelle et sociale</a:t>
            </a:r>
          </a:p>
          <a:p>
            <a:pPr algn="just"/>
            <a:r>
              <a:rPr lang="fr-FR" sz="2400" dirty="0" smtClean="0">
                <a:solidFill>
                  <a:schemeClr val="bg1"/>
                </a:solidFill>
              </a:rPr>
              <a:t>	</a:t>
            </a:r>
            <a:endParaRPr lang="fr-FR" dirty="0">
              <a:solidFill>
                <a:schemeClr val="bg1"/>
              </a:solidFill>
            </a:endParaRPr>
          </a:p>
        </p:txBody>
      </p:sp>
      <p:sp>
        <p:nvSpPr>
          <p:cNvPr id="11" name="Espace réservé du numéro de diapositive 10"/>
          <p:cNvSpPr>
            <a:spLocks noGrp="1"/>
          </p:cNvSpPr>
          <p:nvPr>
            <p:ph type="sldNum" sz="quarter" idx="12"/>
          </p:nvPr>
        </p:nvSpPr>
        <p:spPr/>
        <p:txBody>
          <a:bodyPr/>
          <a:lstStyle/>
          <a:p>
            <a:fld id="{1AD93096-5B34-4342-9326-69289CEAE4C2}" type="slidenum">
              <a:rPr smtClean="0">
                <a:solidFill>
                  <a:srgbClr val="E9E5DC"/>
                </a:solidFill>
              </a:rPr>
              <a:pPr/>
              <a:t>8</a:t>
            </a:fld>
            <a:endParaRPr>
              <a:solidFill>
                <a:srgbClr val="E9E5DC"/>
              </a:solidFill>
            </a:endParaRPr>
          </a:p>
        </p:txBody>
      </p:sp>
      <p:cxnSp>
        <p:nvCxnSpPr>
          <p:cNvPr id="5" name="Connecteur droit avec flèche 4"/>
          <p:cNvCxnSpPr/>
          <p:nvPr/>
        </p:nvCxnSpPr>
        <p:spPr>
          <a:xfrm>
            <a:off x="4355976" y="1340768"/>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962400" y="2768600"/>
            <a:ext cx="4127500" cy="3600450"/>
            <a:chOff x="2496" y="1744"/>
            <a:chExt cx="2600" cy="2268"/>
          </a:xfrm>
        </p:grpSpPr>
        <p:sp>
          <p:nvSpPr>
            <p:cNvPr id="715779" name="Oval 3"/>
            <p:cNvSpPr>
              <a:spLocks noChangeArrowheads="1"/>
            </p:cNvSpPr>
            <p:nvPr/>
          </p:nvSpPr>
          <p:spPr bwMode="auto">
            <a:xfrm>
              <a:off x="2496" y="1744"/>
              <a:ext cx="2600" cy="2268"/>
            </a:xfrm>
            <a:prstGeom prst="ellipse">
              <a:avLst/>
            </a:prstGeom>
            <a:noFill/>
            <a:ln w="38100">
              <a:solidFill>
                <a:schemeClr val="bg1"/>
              </a:solidFill>
              <a:round/>
              <a:headEnd/>
              <a:tailEnd/>
            </a:ln>
            <a:effectLst/>
          </p:spPr>
          <p:txBody>
            <a:bodyPr wrap="none" anchor="ctr"/>
            <a:lstStyle/>
            <a:p>
              <a:endParaRPr lang="fr-FR">
                <a:solidFill>
                  <a:prstClr val="white"/>
                </a:solidFill>
              </a:endParaRPr>
            </a:p>
          </p:txBody>
        </p:sp>
        <p:sp>
          <p:nvSpPr>
            <p:cNvPr id="715780" name="Text Box 4"/>
            <p:cNvSpPr txBox="1">
              <a:spLocks noChangeArrowheads="1"/>
            </p:cNvSpPr>
            <p:nvPr/>
          </p:nvSpPr>
          <p:spPr bwMode="auto">
            <a:xfrm>
              <a:off x="3024" y="2774"/>
              <a:ext cx="1794" cy="365"/>
            </a:xfrm>
            <a:prstGeom prst="rect">
              <a:avLst/>
            </a:prstGeom>
            <a:noFill/>
            <a:ln w="38100">
              <a:noFill/>
              <a:miter lim="800000"/>
              <a:headEnd/>
              <a:tailEnd/>
            </a:ln>
            <a:effectLst/>
          </p:spPr>
          <p:txBody>
            <a:bodyPr wrap="none">
              <a:spAutoFit/>
            </a:bodyPr>
            <a:lstStyle/>
            <a:p>
              <a:r>
                <a:rPr lang="fr-FR" sz="3200" b="1" dirty="0">
                  <a:solidFill>
                    <a:prstClr val="black"/>
                  </a:solidFill>
                  <a:latin typeface="Arial" charset="0"/>
                </a:rPr>
                <a:t>PROTECTION</a:t>
              </a:r>
            </a:p>
          </p:txBody>
        </p:sp>
      </p:grpSp>
      <p:grpSp>
        <p:nvGrpSpPr>
          <p:cNvPr id="3" name="Group 5"/>
          <p:cNvGrpSpPr>
            <a:grpSpLocks/>
          </p:cNvGrpSpPr>
          <p:nvPr/>
        </p:nvGrpSpPr>
        <p:grpSpPr bwMode="auto">
          <a:xfrm>
            <a:off x="717550" y="2781300"/>
            <a:ext cx="4127500" cy="3600450"/>
            <a:chOff x="452" y="1752"/>
            <a:chExt cx="2600" cy="2268"/>
          </a:xfrm>
        </p:grpSpPr>
        <p:sp>
          <p:nvSpPr>
            <p:cNvPr id="715782" name="Oval 6"/>
            <p:cNvSpPr>
              <a:spLocks noChangeArrowheads="1"/>
            </p:cNvSpPr>
            <p:nvPr/>
          </p:nvSpPr>
          <p:spPr bwMode="auto">
            <a:xfrm>
              <a:off x="452" y="1752"/>
              <a:ext cx="2600" cy="2268"/>
            </a:xfrm>
            <a:prstGeom prst="ellipse">
              <a:avLst/>
            </a:prstGeom>
            <a:noFill/>
            <a:ln w="38100">
              <a:solidFill>
                <a:schemeClr val="bg1"/>
              </a:solidFill>
              <a:round/>
              <a:headEnd/>
              <a:tailEnd/>
            </a:ln>
            <a:effectLst/>
          </p:spPr>
          <p:txBody>
            <a:bodyPr wrap="none" anchor="ctr"/>
            <a:lstStyle/>
            <a:p>
              <a:endParaRPr lang="fr-FR">
                <a:solidFill>
                  <a:prstClr val="black"/>
                </a:solidFill>
              </a:endParaRPr>
            </a:p>
          </p:txBody>
        </p:sp>
        <p:sp>
          <p:nvSpPr>
            <p:cNvPr id="715783" name="Text Box 7"/>
            <p:cNvSpPr txBox="1">
              <a:spLocks noChangeArrowheads="1"/>
            </p:cNvSpPr>
            <p:nvPr/>
          </p:nvSpPr>
          <p:spPr bwMode="auto">
            <a:xfrm>
              <a:off x="751" y="2798"/>
              <a:ext cx="1781" cy="365"/>
            </a:xfrm>
            <a:prstGeom prst="rect">
              <a:avLst/>
            </a:prstGeom>
            <a:noFill/>
            <a:ln w="38100">
              <a:noFill/>
              <a:miter lim="800000"/>
              <a:headEnd/>
              <a:tailEnd/>
            </a:ln>
            <a:effectLst/>
          </p:spPr>
          <p:txBody>
            <a:bodyPr wrap="none">
              <a:spAutoFit/>
            </a:bodyPr>
            <a:lstStyle/>
            <a:p>
              <a:r>
                <a:rPr lang="fr-FR" sz="3200" b="1" dirty="0">
                  <a:solidFill>
                    <a:prstClr val="black"/>
                  </a:solidFill>
                  <a:latin typeface="Arial" charset="0"/>
                </a:rPr>
                <a:t>PREVENTION</a:t>
              </a:r>
            </a:p>
          </p:txBody>
        </p:sp>
      </p:grpSp>
      <p:sp>
        <p:nvSpPr>
          <p:cNvPr id="715784" name="Text Box 8"/>
          <p:cNvSpPr txBox="1">
            <a:spLocks noChangeArrowheads="1"/>
          </p:cNvSpPr>
          <p:nvPr/>
        </p:nvSpPr>
        <p:spPr bwMode="auto">
          <a:xfrm>
            <a:off x="7473950" y="6491288"/>
            <a:ext cx="1612044" cy="369332"/>
          </a:xfrm>
          <a:prstGeom prst="rect">
            <a:avLst/>
          </a:prstGeom>
          <a:noFill/>
          <a:ln w="9525">
            <a:noFill/>
            <a:miter lim="800000"/>
            <a:headEnd/>
            <a:tailEnd/>
          </a:ln>
          <a:effectLst/>
        </p:spPr>
        <p:txBody>
          <a:bodyPr wrap="none">
            <a:spAutoFit/>
          </a:bodyPr>
          <a:lstStyle/>
          <a:p>
            <a:r>
              <a:rPr lang="fr-FR" dirty="0" err="1" smtClean="0">
                <a:solidFill>
                  <a:prstClr val="black"/>
                </a:solidFill>
              </a:rPr>
              <a:t>Tannahill</a:t>
            </a:r>
            <a:r>
              <a:rPr lang="fr-FR" dirty="0" smtClean="0">
                <a:solidFill>
                  <a:prstClr val="black"/>
                </a:solidFill>
              </a:rPr>
              <a:t>, 1985</a:t>
            </a:r>
            <a:endParaRPr lang="fr-FR" dirty="0">
              <a:solidFill>
                <a:prstClr val="black"/>
              </a:solidFill>
            </a:endParaRPr>
          </a:p>
        </p:txBody>
      </p:sp>
      <p:sp>
        <p:nvSpPr>
          <p:cNvPr id="715785" name="Text Box 9"/>
          <p:cNvSpPr txBox="1">
            <a:spLocks noChangeArrowheads="1"/>
          </p:cNvSpPr>
          <p:nvPr/>
        </p:nvSpPr>
        <p:spPr bwMode="auto">
          <a:xfrm>
            <a:off x="179512" y="1966"/>
            <a:ext cx="6372200" cy="646331"/>
          </a:xfrm>
          <a:prstGeom prst="rect">
            <a:avLst/>
          </a:prstGeom>
          <a:noFill/>
          <a:ln w="9525">
            <a:noFill/>
            <a:miter lim="800000"/>
            <a:headEnd/>
            <a:tailEnd/>
          </a:ln>
          <a:effectLst/>
        </p:spPr>
        <p:txBody>
          <a:bodyPr wrap="square">
            <a:spAutoFit/>
          </a:bodyPr>
          <a:lstStyle/>
          <a:p>
            <a:r>
              <a:rPr lang="fr-FR" sz="3600" b="1" dirty="0" smtClean="0">
                <a:solidFill>
                  <a:srgbClr val="FF0000"/>
                </a:solidFill>
              </a:rPr>
              <a:t>La promotion </a:t>
            </a:r>
            <a:r>
              <a:rPr lang="fr-FR" sz="3600" b="1" dirty="0">
                <a:solidFill>
                  <a:srgbClr val="FF0000"/>
                </a:solidFill>
              </a:rPr>
              <a:t>de la santé</a:t>
            </a:r>
          </a:p>
        </p:txBody>
      </p:sp>
      <p:sp>
        <p:nvSpPr>
          <p:cNvPr id="715786" name="Text Box 10"/>
          <p:cNvSpPr txBox="1">
            <a:spLocks noChangeArrowheads="1"/>
          </p:cNvSpPr>
          <p:nvPr/>
        </p:nvSpPr>
        <p:spPr bwMode="auto">
          <a:xfrm>
            <a:off x="6300192" y="692696"/>
            <a:ext cx="2555776" cy="1754327"/>
          </a:xfrm>
          <a:prstGeom prst="rect">
            <a:avLst/>
          </a:prstGeom>
          <a:noFill/>
          <a:ln w="9525">
            <a:noFill/>
            <a:miter lim="800000"/>
            <a:headEnd/>
            <a:tailEnd/>
          </a:ln>
          <a:effectLst/>
        </p:spPr>
        <p:txBody>
          <a:bodyPr wrap="square">
            <a:spAutoFit/>
          </a:bodyPr>
          <a:lstStyle/>
          <a:p>
            <a:pPr algn="r"/>
            <a:r>
              <a:rPr lang="fr-FR" sz="3600" b="1" dirty="0" smtClean="0">
                <a:solidFill>
                  <a:srgbClr val="CC9900"/>
                </a:solidFill>
              </a:rPr>
              <a:t>Articulation de plusieurs </a:t>
            </a:r>
            <a:r>
              <a:rPr lang="fr-FR" sz="3600" b="1" dirty="0">
                <a:solidFill>
                  <a:srgbClr val="CC9900"/>
                </a:solidFill>
              </a:rPr>
              <a:t>dimensions</a:t>
            </a:r>
          </a:p>
        </p:txBody>
      </p:sp>
      <p:grpSp>
        <p:nvGrpSpPr>
          <p:cNvPr id="4" name="Group 11"/>
          <p:cNvGrpSpPr>
            <a:grpSpLocks/>
          </p:cNvGrpSpPr>
          <p:nvPr/>
        </p:nvGrpSpPr>
        <p:grpSpPr bwMode="auto">
          <a:xfrm>
            <a:off x="2301875" y="763588"/>
            <a:ext cx="4127500" cy="3600450"/>
            <a:chOff x="1450" y="481"/>
            <a:chExt cx="2600" cy="2268"/>
          </a:xfrm>
        </p:grpSpPr>
        <p:sp>
          <p:nvSpPr>
            <p:cNvPr id="715788" name="Oval 12"/>
            <p:cNvSpPr>
              <a:spLocks noChangeArrowheads="1"/>
            </p:cNvSpPr>
            <p:nvPr/>
          </p:nvSpPr>
          <p:spPr bwMode="auto">
            <a:xfrm>
              <a:off x="1450" y="481"/>
              <a:ext cx="2600" cy="2268"/>
            </a:xfrm>
            <a:prstGeom prst="ellipse">
              <a:avLst/>
            </a:prstGeom>
            <a:noFill/>
            <a:ln w="38100">
              <a:solidFill>
                <a:schemeClr val="bg1"/>
              </a:solidFill>
              <a:round/>
              <a:headEnd/>
              <a:tailEnd/>
            </a:ln>
            <a:effectLst/>
          </p:spPr>
          <p:txBody>
            <a:bodyPr wrap="none" anchor="ctr"/>
            <a:lstStyle/>
            <a:p>
              <a:endParaRPr lang="fr-FR">
                <a:solidFill>
                  <a:prstClr val="white"/>
                </a:solidFill>
              </a:endParaRPr>
            </a:p>
          </p:txBody>
        </p:sp>
        <p:sp>
          <p:nvSpPr>
            <p:cNvPr id="715789" name="Text Box 13"/>
            <p:cNvSpPr txBox="1">
              <a:spLocks noChangeArrowheads="1"/>
            </p:cNvSpPr>
            <p:nvPr/>
          </p:nvSpPr>
          <p:spPr bwMode="auto">
            <a:xfrm>
              <a:off x="1914" y="1322"/>
              <a:ext cx="1638" cy="365"/>
            </a:xfrm>
            <a:prstGeom prst="rect">
              <a:avLst/>
            </a:prstGeom>
            <a:noFill/>
            <a:ln w="38100">
              <a:noFill/>
              <a:miter lim="800000"/>
              <a:headEnd/>
              <a:tailEnd/>
            </a:ln>
            <a:effectLst/>
          </p:spPr>
          <p:txBody>
            <a:bodyPr wrap="none">
              <a:spAutoFit/>
            </a:bodyPr>
            <a:lstStyle/>
            <a:p>
              <a:r>
                <a:rPr lang="fr-FR" sz="3200" b="1" dirty="0">
                  <a:solidFill>
                    <a:prstClr val="black"/>
                  </a:solidFill>
                  <a:latin typeface="Arial" charset="0"/>
                </a:rPr>
                <a:t>EDUCATION</a:t>
              </a:r>
            </a:p>
          </p:txBody>
        </p:sp>
      </p:grpSp>
      <p:sp>
        <p:nvSpPr>
          <p:cNvPr id="14" name="ZoneTexte 13"/>
          <p:cNvSpPr txBox="1"/>
          <p:nvPr/>
        </p:nvSpPr>
        <p:spPr>
          <a:xfrm>
            <a:off x="1475656" y="3140968"/>
            <a:ext cx="5904656"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4400" b="1" dirty="0">
                <a:solidFill>
                  <a:srgbClr val="9B2D1F"/>
                </a:solidFill>
              </a:rPr>
              <a:t>Stratégies d’action</a:t>
            </a:r>
          </a:p>
        </p:txBody>
      </p:sp>
    </p:spTree>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19057</TotalTime>
  <Words>1878</Words>
  <Application>Microsoft Macintosh PowerPoint</Application>
  <PresentationFormat>Présentation à l'écran (4:3)</PresentationFormat>
  <Paragraphs>242</Paragraphs>
  <Slides>34</Slides>
  <Notes>13</Notes>
  <HiddenSlides>0</HiddenSlides>
  <MMClips>0</MMClips>
  <ScaleCrop>false</ScaleCrop>
  <HeadingPairs>
    <vt:vector size="4" baseType="variant">
      <vt:variant>
        <vt:lpstr>Thème</vt:lpstr>
      </vt:variant>
      <vt:variant>
        <vt:i4>3</vt:i4>
      </vt:variant>
      <vt:variant>
        <vt:lpstr>Titres des diapositives</vt:lpstr>
      </vt:variant>
      <vt:variant>
        <vt:i4>34</vt:i4>
      </vt:variant>
    </vt:vector>
  </HeadingPairs>
  <TitlesOfParts>
    <vt:vector size="37" baseType="lpstr">
      <vt:lpstr>Thème Office</vt:lpstr>
      <vt:lpstr>IntroducingPowerPoint2007</vt:lpstr>
      <vt:lpstr>2_Thème Office</vt:lpstr>
      <vt:lpstr>santé et bien être   à l'école</vt:lpstr>
      <vt:lpstr>DEFINITIONS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SANTE A L’ECOLE</vt:lpstr>
      <vt:lpstr>Présentation PowerPoint</vt:lpstr>
      <vt:lpstr>Présentation PowerPoint</vt:lpstr>
      <vt:lpstr>Présentation PowerPoint</vt:lpstr>
      <vt:lpstr>Présentation PowerPoint</vt:lpstr>
      <vt:lpstr>LES  COMPETENCES    EN  EDUCATION  A  LA  Sante</vt:lpstr>
      <vt:lpstr>Présentation PowerPoint</vt:lpstr>
      <vt:lpstr>LES  OBSTACLES  ET  LES  LEVIERS</vt:lpstr>
      <vt:lpstr>Présentation PowerPoint</vt:lpstr>
      <vt:lpstr>Mais aussi des leviers …</vt:lpstr>
      <vt:lpstr>Présentation PowerPoint</vt:lpstr>
      <vt:lpstr>santé et bien être   à l'école</vt:lpstr>
      <vt:lpstr>La santé à l’école</vt:lpstr>
      <vt:lpstr>La santé à l’école</vt:lpstr>
      <vt:lpstr>Ecole bienveillante</vt:lpstr>
      <vt:lpstr>Présentation PowerPoint</vt:lpstr>
      <vt:lpstr>Réaffirmer l’importance de la promotion de la santé : éducation, prévention, protection  </vt:lpstr>
      <vt:lpstr>La promotion de la santé en milieu scolaire</vt:lpstr>
      <vt:lpstr>Comité d’éducation à la santé et à la citoyennté (CESC) inter-degré</vt:lpstr>
      <vt:lpstr>Présentation PowerPoint</vt:lpstr>
      <vt:lpstr>L’installation d’un comité départemental d’éducation à la santé et à la citoyenneté (CDESC) </vt:lpstr>
      <vt:lpstr>Présentation PowerPoint</vt:lpstr>
      <vt:lpstr>Une politique éducative sociale et de santé ambitieuse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Sandie</dc:creator>
  <cp:lastModifiedBy>ROCHIGNEUX JEAN CLAUDE</cp:lastModifiedBy>
  <cp:revision>1083</cp:revision>
  <dcterms:created xsi:type="dcterms:W3CDTF">2011-02-23T02:16:17Z</dcterms:created>
  <dcterms:modified xsi:type="dcterms:W3CDTF">2015-09-26T08:29:01Z</dcterms:modified>
</cp:coreProperties>
</file>